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3" r:id="rId7"/>
    <p:sldId id="264" r:id="rId8"/>
    <p:sldId id="265" r:id="rId9"/>
    <p:sldId id="268" r:id="rId10"/>
    <p:sldId id="270"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2" d="100"/>
          <a:sy n="62" d="100"/>
        </p:scale>
        <p:origin x="-1512"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4C40AA-A207-4D85-AD45-2FA358A80487}" type="datetimeFigureOut">
              <a:rPr lang="en-US" smtClean="0"/>
              <a:t>8/23/2019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84DB3A3-B425-415F-8EE1-016C891BA26F}" type="slidenum">
              <a:rPr lang="en-US" smtClean="0"/>
              <a:t>‹#›</a:t>
            </a:fld>
            <a:endParaRPr lang="en-US"/>
          </a:p>
        </p:txBody>
      </p:sp>
    </p:spTree>
    <p:extLst>
      <p:ext uri="{BB962C8B-B14F-4D97-AF65-F5344CB8AC3E}">
        <p14:creationId xmlns:p14="http://schemas.microsoft.com/office/powerpoint/2010/main" val="97682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0A03928-D23E-4BB8-BA45-7F3896CFA158}" type="datetimeFigureOut">
              <a:rPr lang="en-US" smtClean="0"/>
              <a:t>8/23/2019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C7A19-36A2-4733-A05F-35BAF810A0BD}" type="slidenum">
              <a:rPr lang="en-US" smtClean="0"/>
              <a:t>‹#›</a:t>
            </a:fld>
            <a:endParaRPr lang="en-US"/>
          </a:p>
        </p:txBody>
      </p:sp>
    </p:spTree>
    <p:extLst>
      <p:ext uri="{BB962C8B-B14F-4D97-AF65-F5344CB8AC3E}">
        <p14:creationId xmlns:p14="http://schemas.microsoft.com/office/powerpoint/2010/main" val="3233973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A03928-D23E-4BB8-BA45-7F3896CFA158}" type="datetimeFigureOut">
              <a:rPr lang="en-US" smtClean="0"/>
              <a:t>8/23/2019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C7A19-36A2-4733-A05F-35BAF810A0BD}" type="slidenum">
              <a:rPr lang="en-US" smtClean="0"/>
              <a:t>‹#›</a:t>
            </a:fld>
            <a:endParaRPr lang="en-US"/>
          </a:p>
        </p:txBody>
      </p:sp>
    </p:spTree>
    <p:extLst>
      <p:ext uri="{BB962C8B-B14F-4D97-AF65-F5344CB8AC3E}">
        <p14:creationId xmlns:p14="http://schemas.microsoft.com/office/powerpoint/2010/main" val="3293483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A03928-D23E-4BB8-BA45-7F3896CFA158}" type="datetimeFigureOut">
              <a:rPr lang="en-US" smtClean="0"/>
              <a:t>8/23/2019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C7A19-36A2-4733-A05F-35BAF810A0BD}" type="slidenum">
              <a:rPr lang="en-US" smtClean="0"/>
              <a:t>‹#›</a:t>
            </a:fld>
            <a:endParaRPr lang="en-US"/>
          </a:p>
        </p:txBody>
      </p:sp>
    </p:spTree>
    <p:extLst>
      <p:ext uri="{BB962C8B-B14F-4D97-AF65-F5344CB8AC3E}">
        <p14:creationId xmlns:p14="http://schemas.microsoft.com/office/powerpoint/2010/main" val="2203531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A03928-D23E-4BB8-BA45-7F3896CFA158}" type="datetimeFigureOut">
              <a:rPr lang="en-US" smtClean="0"/>
              <a:t>8/23/2019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C7A19-36A2-4733-A05F-35BAF810A0BD}" type="slidenum">
              <a:rPr lang="en-US" smtClean="0"/>
              <a:t>‹#›</a:t>
            </a:fld>
            <a:endParaRPr lang="en-US"/>
          </a:p>
        </p:txBody>
      </p:sp>
    </p:spTree>
    <p:extLst>
      <p:ext uri="{BB962C8B-B14F-4D97-AF65-F5344CB8AC3E}">
        <p14:creationId xmlns:p14="http://schemas.microsoft.com/office/powerpoint/2010/main" val="1039906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A03928-D23E-4BB8-BA45-7F3896CFA158}" type="datetimeFigureOut">
              <a:rPr lang="en-US" smtClean="0"/>
              <a:t>8/23/2019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C7A19-36A2-4733-A05F-35BAF810A0BD}" type="slidenum">
              <a:rPr lang="en-US" smtClean="0"/>
              <a:t>‹#›</a:t>
            </a:fld>
            <a:endParaRPr lang="en-US"/>
          </a:p>
        </p:txBody>
      </p:sp>
    </p:spTree>
    <p:extLst>
      <p:ext uri="{BB962C8B-B14F-4D97-AF65-F5344CB8AC3E}">
        <p14:creationId xmlns:p14="http://schemas.microsoft.com/office/powerpoint/2010/main" val="3052835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A03928-D23E-4BB8-BA45-7F3896CFA158}" type="datetimeFigureOut">
              <a:rPr lang="en-US" smtClean="0"/>
              <a:t>8/23/2019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5C7A19-36A2-4733-A05F-35BAF810A0BD}" type="slidenum">
              <a:rPr lang="en-US" smtClean="0"/>
              <a:t>‹#›</a:t>
            </a:fld>
            <a:endParaRPr lang="en-US"/>
          </a:p>
        </p:txBody>
      </p:sp>
    </p:spTree>
    <p:extLst>
      <p:ext uri="{BB962C8B-B14F-4D97-AF65-F5344CB8AC3E}">
        <p14:creationId xmlns:p14="http://schemas.microsoft.com/office/powerpoint/2010/main" val="1946519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0A03928-D23E-4BB8-BA45-7F3896CFA158}" type="datetimeFigureOut">
              <a:rPr lang="en-US" smtClean="0"/>
              <a:t>8/23/2019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5C7A19-36A2-4733-A05F-35BAF810A0BD}" type="slidenum">
              <a:rPr lang="en-US" smtClean="0"/>
              <a:t>‹#›</a:t>
            </a:fld>
            <a:endParaRPr lang="en-US"/>
          </a:p>
        </p:txBody>
      </p:sp>
    </p:spTree>
    <p:extLst>
      <p:ext uri="{BB962C8B-B14F-4D97-AF65-F5344CB8AC3E}">
        <p14:creationId xmlns:p14="http://schemas.microsoft.com/office/powerpoint/2010/main" val="2250814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A03928-D23E-4BB8-BA45-7F3896CFA158}" type="datetimeFigureOut">
              <a:rPr lang="en-US" smtClean="0"/>
              <a:t>8/23/2019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5C7A19-36A2-4733-A05F-35BAF810A0BD}" type="slidenum">
              <a:rPr lang="en-US" smtClean="0"/>
              <a:t>‹#›</a:t>
            </a:fld>
            <a:endParaRPr lang="en-US"/>
          </a:p>
        </p:txBody>
      </p:sp>
    </p:spTree>
    <p:extLst>
      <p:ext uri="{BB962C8B-B14F-4D97-AF65-F5344CB8AC3E}">
        <p14:creationId xmlns:p14="http://schemas.microsoft.com/office/powerpoint/2010/main" val="3993974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A03928-D23E-4BB8-BA45-7F3896CFA158}" type="datetimeFigureOut">
              <a:rPr lang="en-US" smtClean="0"/>
              <a:t>8/23/2019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5C7A19-36A2-4733-A05F-35BAF810A0BD}" type="slidenum">
              <a:rPr lang="en-US" smtClean="0"/>
              <a:t>‹#›</a:t>
            </a:fld>
            <a:endParaRPr lang="en-US"/>
          </a:p>
        </p:txBody>
      </p:sp>
    </p:spTree>
    <p:extLst>
      <p:ext uri="{BB962C8B-B14F-4D97-AF65-F5344CB8AC3E}">
        <p14:creationId xmlns:p14="http://schemas.microsoft.com/office/powerpoint/2010/main" val="4178948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A03928-D23E-4BB8-BA45-7F3896CFA158}" type="datetimeFigureOut">
              <a:rPr lang="en-US" smtClean="0"/>
              <a:t>8/23/2019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5C7A19-36A2-4733-A05F-35BAF810A0BD}" type="slidenum">
              <a:rPr lang="en-US" smtClean="0"/>
              <a:t>‹#›</a:t>
            </a:fld>
            <a:endParaRPr lang="en-US"/>
          </a:p>
        </p:txBody>
      </p:sp>
    </p:spTree>
    <p:extLst>
      <p:ext uri="{BB962C8B-B14F-4D97-AF65-F5344CB8AC3E}">
        <p14:creationId xmlns:p14="http://schemas.microsoft.com/office/powerpoint/2010/main" val="59723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A03928-D23E-4BB8-BA45-7F3896CFA158}" type="datetimeFigureOut">
              <a:rPr lang="en-US" smtClean="0"/>
              <a:t>8/23/2019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5C7A19-36A2-4733-A05F-35BAF810A0BD}" type="slidenum">
              <a:rPr lang="en-US" smtClean="0"/>
              <a:t>‹#›</a:t>
            </a:fld>
            <a:endParaRPr lang="en-US"/>
          </a:p>
        </p:txBody>
      </p:sp>
    </p:spTree>
    <p:extLst>
      <p:ext uri="{BB962C8B-B14F-4D97-AF65-F5344CB8AC3E}">
        <p14:creationId xmlns:p14="http://schemas.microsoft.com/office/powerpoint/2010/main" val="944340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A03928-D23E-4BB8-BA45-7F3896CFA158}" type="datetimeFigureOut">
              <a:rPr lang="en-US" smtClean="0"/>
              <a:t>8/23/2019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5C7A19-36A2-4733-A05F-35BAF810A0BD}" type="slidenum">
              <a:rPr lang="en-US" smtClean="0"/>
              <a:t>‹#›</a:t>
            </a:fld>
            <a:endParaRPr lang="en-US"/>
          </a:p>
        </p:txBody>
      </p:sp>
    </p:spTree>
    <p:extLst>
      <p:ext uri="{BB962C8B-B14F-4D97-AF65-F5344CB8AC3E}">
        <p14:creationId xmlns:p14="http://schemas.microsoft.com/office/powerpoint/2010/main" val="4132105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90.png"/><Relationship Id="rId18" Type="http://schemas.openxmlformats.org/officeDocument/2006/relationships/image" Target="../media/image250.png"/><Relationship Id="rId26" Type="http://schemas.openxmlformats.org/officeDocument/2006/relationships/image" Target="../media/image23.png"/><Relationship Id="rId3" Type="http://schemas.openxmlformats.org/officeDocument/2006/relationships/image" Target="../media/image100.png"/><Relationship Id="rId21" Type="http://schemas.openxmlformats.org/officeDocument/2006/relationships/image" Target="../media/image28.png"/><Relationship Id="rId7" Type="http://schemas.openxmlformats.org/officeDocument/2006/relationships/image" Target="../media/image131.png"/><Relationship Id="rId12" Type="http://schemas.openxmlformats.org/officeDocument/2006/relationships/image" Target="../media/image180.png"/><Relationship Id="rId17" Type="http://schemas.openxmlformats.org/officeDocument/2006/relationships/image" Target="../media/image24.png"/><Relationship Id="rId25" Type="http://schemas.openxmlformats.org/officeDocument/2006/relationships/image" Target="../media/image22.png"/><Relationship Id="rId2" Type="http://schemas.openxmlformats.org/officeDocument/2006/relationships/image" Target="../media/image90.png"/><Relationship Id="rId20"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70.png"/><Relationship Id="rId24" Type="http://schemas.openxmlformats.org/officeDocument/2006/relationships/image" Target="../media/image211.png"/><Relationship Id="rId5" Type="http://schemas.openxmlformats.org/officeDocument/2006/relationships/image" Target="../media/image121.png"/><Relationship Id="rId23" Type="http://schemas.openxmlformats.org/officeDocument/2006/relationships/image" Target="../media/image200.png"/><Relationship Id="rId28" Type="http://schemas.openxmlformats.org/officeDocument/2006/relationships/image" Target="../media/image31.png"/><Relationship Id="rId10" Type="http://schemas.openxmlformats.org/officeDocument/2006/relationships/image" Target="../media/image160.png"/><Relationship Id="rId19" Type="http://schemas.openxmlformats.org/officeDocument/2006/relationships/image" Target="../media/image260.png"/><Relationship Id="rId4" Type="http://schemas.openxmlformats.org/officeDocument/2006/relationships/image" Target="../media/image110.png"/><Relationship Id="rId9" Type="http://schemas.openxmlformats.org/officeDocument/2006/relationships/image" Target="../media/image150.png"/><Relationship Id="rId22" Type="http://schemas.openxmlformats.org/officeDocument/2006/relationships/image" Target="../media/image290.png"/><Relationship Id="rId27"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5.png"/><Relationship Id="rId7" Type="http://schemas.openxmlformats.org/officeDocument/2006/relationships/image" Target="../media/image8.png"/><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tiff"/><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5.png"/><Relationship Id="rId7" Type="http://schemas.openxmlformats.org/officeDocument/2006/relationships/image" Target="../media/image17.png"/><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5.png"/><Relationship Id="rId10" Type="http://schemas.openxmlformats.org/officeDocument/2006/relationships/image" Target="../media/image20.png"/><Relationship Id="rId4" Type="http://schemas.openxmlformats.org/officeDocument/2006/relationships/image" Target="../media/image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23.png"/><Relationship Id="rId3" Type="http://schemas.openxmlformats.org/officeDocument/2006/relationships/image" Target="../media/image130.png"/><Relationship Id="rId7" Type="http://schemas.openxmlformats.org/officeDocument/2006/relationships/image" Target="../media/image170.png"/><Relationship Id="rId12" Type="http://schemas.openxmlformats.org/officeDocument/2006/relationships/image" Target="../media/image22.png"/><Relationship Id="rId2" Type="http://schemas.openxmlformats.org/officeDocument/2006/relationships/image" Target="../media/image120.png"/><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211.png"/><Relationship Id="rId5" Type="http://schemas.openxmlformats.org/officeDocument/2006/relationships/image" Target="../media/image150.png"/><Relationship Id="rId15" Type="http://schemas.openxmlformats.org/officeDocument/2006/relationships/image" Target="../media/image25.png"/><Relationship Id="rId10" Type="http://schemas.openxmlformats.org/officeDocument/2006/relationships/image" Target="../media/image200.png"/><Relationship Id="rId4" Type="http://schemas.openxmlformats.org/officeDocument/2006/relationships/image" Target="../media/image140.png"/><Relationship Id="rId9" Type="http://schemas.openxmlformats.org/officeDocument/2006/relationships/image" Target="../media/image190.png"/><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Deep Learning - III</a:t>
            </a:r>
            <a:endParaRPr lang="en-US" dirty="0"/>
          </a:p>
        </p:txBody>
      </p:sp>
      <p:sp>
        <p:nvSpPr>
          <p:cNvPr id="3" name="Subtitle 2"/>
          <p:cNvSpPr>
            <a:spLocks noGrp="1"/>
          </p:cNvSpPr>
          <p:nvPr>
            <p:ph type="subTitle" idx="1"/>
          </p:nvPr>
        </p:nvSpPr>
        <p:spPr/>
        <p:txBody>
          <a:bodyPr/>
          <a:lstStyle/>
          <a:p>
            <a:r>
              <a:rPr lang="en-US" dirty="0" err="1" smtClean="0"/>
              <a:t>Swakkhar</a:t>
            </a:r>
            <a:r>
              <a:rPr lang="en-US" dirty="0" smtClean="0"/>
              <a:t> </a:t>
            </a:r>
            <a:r>
              <a:rPr lang="en-US" dirty="0" err="1" smtClean="0"/>
              <a:t>Shatabda</a:t>
            </a:r>
            <a:endParaRPr lang="en-US" dirty="0"/>
          </a:p>
        </p:txBody>
      </p:sp>
    </p:spTree>
    <p:extLst>
      <p:ext uri="{BB962C8B-B14F-4D97-AF65-F5344CB8AC3E}">
        <p14:creationId xmlns:p14="http://schemas.microsoft.com/office/powerpoint/2010/main" val="4237626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76872" y="-3929974"/>
            <a:ext cx="184731" cy="369332"/>
          </a:xfrm>
          <a:prstGeom prst="rect">
            <a:avLst/>
          </a:prstGeom>
          <a:noFill/>
        </p:spPr>
        <p:txBody>
          <a:bodyPr wrap="none" rtlCol="0">
            <a:spAutoFit/>
          </a:bodyPr>
          <a:lstStyle/>
          <a:p>
            <a:endParaRPr lang="en-US" dirty="0"/>
          </a:p>
        </p:txBody>
      </p:sp>
      <p:sp>
        <p:nvSpPr>
          <p:cNvPr id="7" name="Title 1"/>
          <p:cNvSpPr txBox="1">
            <a:spLocks/>
          </p:cNvSpPr>
          <p:nvPr/>
        </p:nvSpPr>
        <p:spPr>
          <a:xfrm>
            <a:off x="137160" y="182881"/>
            <a:ext cx="9085647"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Century Schoolbook" charset="0"/>
                <a:ea typeface="Century Schoolbook" charset="0"/>
                <a:cs typeface="Century Schoolbook" charset="0"/>
              </a:defRPr>
            </a:lvl1pPr>
          </a:lstStyle>
          <a:p>
            <a:r>
              <a:rPr lang="en-US" dirty="0"/>
              <a:t>Summary of RNN types</a:t>
            </a:r>
          </a:p>
        </p:txBody>
      </p:sp>
      <p:grpSp>
        <p:nvGrpSpPr>
          <p:cNvPr id="150" name="Group 149"/>
          <p:cNvGrpSpPr/>
          <p:nvPr/>
        </p:nvGrpSpPr>
        <p:grpSpPr>
          <a:xfrm>
            <a:off x="211867" y="1293953"/>
            <a:ext cx="2231612" cy="2502003"/>
            <a:chOff x="282488" y="1293952"/>
            <a:chExt cx="2975483" cy="2502003"/>
          </a:xfrm>
        </p:grpSpPr>
        <p:grpSp>
          <p:nvGrpSpPr>
            <p:cNvPr id="22" name="Group 21"/>
            <p:cNvGrpSpPr/>
            <p:nvPr/>
          </p:nvGrpSpPr>
          <p:grpSpPr>
            <a:xfrm>
              <a:off x="282488" y="1293952"/>
              <a:ext cx="2423479" cy="1972624"/>
              <a:chOff x="1100897" y="2257524"/>
              <a:chExt cx="2541382" cy="2330948"/>
            </a:xfrm>
          </p:grpSpPr>
          <p:grpSp>
            <p:nvGrpSpPr>
              <p:cNvPr id="2" name="Group 1"/>
              <p:cNvGrpSpPr/>
              <p:nvPr/>
            </p:nvGrpSpPr>
            <p:grpSpPr>
              <a:xfrm>
                <a:off x="1100897" y="2257524"/>
                <a:ext cx="2541382" cy="2330948"/>
                <a:chOff x="996063" y="1439199"/>
                <a:chExt cx="3760986" cy="3276888"/>
              </a:xfrm>
            </p:grpSpPr>
            <mc:AlternateContent xmlns:mc="http://schemas.openxmlformats.org/markup-compatibility/2006" xmlns:a14="http://schemas.microsoft.com/office/drawing/2010/main">
              <mc:Choice Requires="a14">
                <p:sp>
                  <p:nvSpPr>
                    <p:cNvPr id="4" name="TextBox 3"/>
                    <p:cNvSpPr txBox="1"/>
                    <p:nvPr/>
                  </p:nvSpPr>
                  <p:spPr>
                    <a:xfrm>
                      <a:off x="996063" y="2629031"/>
                      <a:ext cx="1873533" cy="766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r>
                                  <a:rPr lang="en-US" sz="2400" b="0" i="1" smtClean="0">
                                    <a:latin typeface="Cambria Math" charset="0"/>
                                  </a:rPr>
                                  <m:t>𝑎</m:t>
                                </m:r>
                              </m:e>
                              <m:sup>
                                <m:r>
                                  <a:rPr lang="en-US" sz="2400" b="0" i="1" smtClean="0">
                                    <a:latin typeface="Cambria Math" charset="0"/>
                                  </a:rPr>
                                  <m:t>&lt;0&gt;</m:t>
                                </m:r>
                              </m:sup>
                            </m:sSup>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996063" y="2629030"/>
                      <a:ext cx="905441" cy="461665"/>
                    </a:xfrm>
                    <a:prstGeom prst="rect">
                      <a:avLst/>
                    </a:prstGeom>
                    <a:blipFill rotWithShape="0">
                      <a:blip r:embed="rId2"/>
                      <a:stretch>
                        <a:fillRect r="-36458" b="-48889"/>
                      </a:stretch>
                    </a:blipFill>
                  </p:spPr>
                  <p:txBody>
                    <a:bodyPr/>
                    <a:lstStyle/>
                    <a:p>
                      <a:r>
                        <a:rPr lang="en-US">
                          <a:noFill/>
                        </a:rPr>
                        <a:t> </a:t>
                      </a:r>
                    </a:p>
                  </p:txBody>
                </p:sp>
              </mc:Fallback>
            </mc:AlternateContent>
            <p:sp>
              <p:nvSpPr>
                <p:cNvPr id="9" name="Rectangle 8"/>
                <p:cNvSpPr/>
                <p:nvPr/>
              </p:nvSpPr>
              <p:spPr>
                <a:xfrm>
                  <a:off x="2880864" y="2629536"/>
                  <a:ext cx="912940" cy="7228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2224788" y="2882010"/>
                  <a:ext cx="500332"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2880863" y="3949177"/>
                      <a:ext cx="1876186" cy="766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r>
                                  <a:rPr lang="en-US" sz="2400" b="0" i="1" smtClean="0">
                                    <a:latin typeface="Cambria Math" charset="0"/>
                                  </a:rPr>
                                  <m:t>𝑥</m:t>
                                </m:r>
                              </m:e>
                              <m:sup>
                                <m:r>
                                  <a:rPr lang="en-US" sz="2400" b="0" i="1" smtClean="0">
                                    <a:latin typeface="Cambria Math" charset="0"/>
                                  </a:rPr>
                                  <m:t>&lt;1&gt;</m:t>
                                </m:r>
                              </m:sup>
                            </m:sSup>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880864" y="3949178"/>
                      <a:ext cx="906723" cy="461665"/>
                    </a:xfrm>
                    <a:prstGeom prst="rect">
                      <a:avLst/>
                    </a:prstGeom>
                    <a:blipFill rotWithShape="0">
                      <a:blip r:embed="rId3"/>
                      <a:stretch>
                        <a:fillRect r="-37895" b="-456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809981" y="1439199"/>
                      <a:ext cx="1889054" cy="766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acc>
                                  <m:accPr>
                                    <m:chr m:val="̂"/>
                                    <m:ctrlPr>
                                      <a:rPr lang="en-US" sz="2400" b="0" i="1" smtClean="0">
                                        <a:latin typeface="Cambria Math"/>
                                      </a:rPr>
                                    </m:ctrlPr>
                                  </m:accPr>
                                  <m:e>
                                    <m:r>
                                      <a:rPr lang="en-US" sz="2400" b="0" i="1" smtClean="0">
                                        <a:latin typeface="Cambria Math" charset="0"/>
                                      </a:rPr>
                                      <m:t>𝑦</m:t>
                                    </m:r>
                                  </m:e>
                                </m:acc>
                              </m:e>
                              <m:sup>
                                <m:r>
                                  <a:rPr lang="en-US" sz="2400" b="0" i="1" smtClean="0">
                                    <a:latin typeface="Cambria Math" charset="0"/>
                                  </a:rPr>
                                  <m:t>&lt;1&gt;</m:t>
                                </m:r>
                              </m:sup>
                            </m:sSup>
                          </m:oMath>
                        </m:oMathPara>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2809981" y="1439199"/>
                      <a:ext cx="912941" cy="461665"/>
                    </a:xfrm>
                    <a:prstGeom prst="rect">
                      <a:avLst/>
                    </a:prstGeom>
                    <a:blipFill rotWithShape="0">
                      <a:blip r:embed="rId4"/>
                      <a:stretch>
                        <a:fillRect l="-2062" t="-6522" r="-37113" b="-78261"/>
                      </a:stretch>
                    </a:blipFill>
                  </p:spPr>
                  <p:txBody>
                    <a:bodyPr/>
                    <a:lstStyle/>
                    <a:p>
                      <a:r>
                        <a:rPr lang="en-US">
                          <a:noFill/>
                        </a:rPr>
                        <a:t> </a:t>
                      </a:r>
                    </a:p>
                  </p:txBody>
                </p:sp>
              </mc:Fallback>
            </mc:AlternateContent>
          </p:grpSp>
          <p:cxnSp>
            <p:nvCxnSpPr>
              <p:cNvPr id="14" name="Straight Arrow Connector 13"/>
              <p:cNvCxnSpPr/>
              <p:nvPr/>
            </p:nvCxnSpPr>
            <p:spPr>
              <a:xfrm flipV="1">
                <a:off x="2680845" y="3683726"/>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688159" y="2679710"/>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645716" y="3272735"/>
              <a:ext cx="2612255"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One to one</a:t>
              </a:r>
            </a:p>
          </p:txBody>
        </p:sp>
      </p:grpSp>
      <p:grpSp>
        <p:nvGrpSpPr>
          <p:cNvPr id="152" name="Group 151"/>
          <p:cNvGrpSpPr/>
          <p:nvPr/>
        </p:nvGrpSpPr>
        <p:grpSpPr>
          <a:xfrm>
            <a:off x="2480038" y="1369667"/>
            <a:ext cx="3618169" cy="2440408"/>
            <a:chOff x="3306717" y="1369667"/>
            <a:chExt cx="4824225" cy="2440408"/>
          </a:xfrm>
        </p:grpSpPr>
        <p:sp>
          <p:nvSpPr>
            <p:cNvPr id="26" name="TextBox 25"/>
            <p:cNvSpPr txBox="1"/>
            <p:nvPr/>
          </p:nvSpPr>
          <p:spPr>
            <a:xfrm>
              <a:off x="4275692" y="3286855"/>
              <a:ext cx="3082468"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One to many</a:t>
              </a:r>
            </a:p>
          </p:txBody>
        </p:sp>
        <p:grpSp>
          <p:nvGrpSpPr>
            <p:cNvPr id="69" name="Group 68"/>
            <p:cNvGrpSpPr/>
            <p:nvPr/>
          </p:nvGrpSpPr>
          <p:grpSpPr>
            <a:xfrm>
              <a:off x="3306717" y="1369667"/>
              <a:ext cx="4824225" cy="1939551"/>
              <a:chOff x="3755284" y="1144342"/>
              <a:chExt cx="6190146" cy="2343155"/>
            </a:xfrm>
          </p:grpSpPr>
          <p:grpSp>
            <p:nvGrpSpPr>
              <p:cNvPr id="70" name="Group 69"/>
              <p:cNvGrpSpPr/>
              <p:nvPr/>
            </p:nvGrpSpPr>
            <p:grpSpPr>
              <a:xfrm>
                <a:off x="3755284" y="1144342"/>
                <a:ext cx="2916386" cy="2343155"/>
                <a:chOff x="972116" y="2257524"/>
                <a:chExt cx="2916386" cy="2343155"/>
              </a:xfrm>
            </p:grpSpPr>
            <p:grpSp>
              <p:nvGrpSpPr>
                <p:cNvPr id="83" name="Group 82"/>
                <p:cNvGrpSpPr/>
                <p:nvPr/>
              </p:nvGrpSpPr>
              <p:grpSpPr>
                <a:xfrm>
                  <a:off x="972116" y="2257524"/>
                  <a:ext cx="2916386" cy="2343155"/>
                  <a:chOff x="805488" y="1439199"/>
                  <a:chExt cx="4315960" cy="3294049"/>
                </a:xfrm>
              </p:grpSpPr>
              <mc:AlternateContent xmlns:mc="http://schemas.openxmlformats.org/markup-compatibility/2006" xmlns:a14="http://schemas.microsoft.com/office/drawing/2010/main">
                <mc:Choice Requires="a14">
                  <p:sp>
                    <p:nvSpPr>
                      <p:cNvPr id="86" name="TextBox 85"/>
                      <p:cNvSpPr txBox="1"/>
                      <p:nvPr/>
                    </p:nvSpPr>
                    <p:spPr>
                      <a:xfrm>
                        <a:off x="805488" y="2629030"/>
                        <a:ext cx="2292477" cy="7840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r>
                                    <a:rPr lang="en-US" sz="2400" b="0" i="1" smtClean="0">
                                      <a:latin typeface="Cambria Math" charset="0"/>
                                    </a:rPr>
                                    <m:t>𝑎</m:t>
                                  </m:r>
                                </m:e>
                                <m:sup>
                                  <m:r>
                                    <a:rPr lang="en-US" sz="2400" b="0" i="1" smtClean="0">
                                      <a:latin typeface="Cambria Math" charset="0"/>
                                    </a:rPr>
                                    <m:t>&lt;0&gt;</m:t>
                                  </m:r>
                                </m:sup>
                              </m:sSup>
                            </m:oMath>
                          </m:oMathPara>
                        </a14:m>
                        <a:endParaRPr lang="en-US" sz="2400" dirty="0"/>
                      </a:p>
                    </p:txBody>
                  </p:sp>
                </mc:Choice>
                <mc:Fallback xmlns="">
                  <p:sp>
                    <p:nvSpPr>
                      <p:cNvPr id="86" name="TextBox 85"/>
                      <p:cNvSpPr txBox="1">
                        <a:spLocks noRot="1" noChangeAspect="1" noMove="1" noResize="1" noEditPoints="1" noAdjustHandles="1" noChangeArrowheads="1" noChangeShapeType="1" noTextEdit="1"/>
                      </p:cNvSpPr>
                      <p:nvPr/>
                    </p:nvSpPr>
                    <p:spPr>
                      <a:xfrm>
                        <a:off x="805488" y="2629030"/>
                        <a:ext cx="905441" cy="461666"/>
                      </a:xfrm>
                      <a:prstGeom prst="rect">
                        <a:avLst/>
                      </a:prstGeom>
                      <a:blipFill rotWithShape="0">
                        <a:blip r:embed="rId2"/>
                        <a:stretch>
                          <a:fillRect r="-65823" b="-52273"/>
                        </a:stretch>
                      </a:blipFill>
                    </p:spPr>
                    <p:txBody>
                      <a:bodyPr/>
                      <a:lstStyle/>
                      <a:p>
                        <a:r>
                          <a:rPr lang="en-US">
                            <a:noFill/>
                          </a:rPr>
                          <a:t> </a:t>
                        </a:r>
                      </a:p>
                    </p:txBody>
                  </p:sp>
                </mc:Fallback>
              </mc:AlternateContent>
              <p:sp>
                <p:nvSpPr>
                  <p:cNvPr id="87" name="Rectangle 86"/>
                  <p:cNvSpPr/>
                  <p:nvPr/>
                </p:nvSpPr>
                <p:spPr>
                  <a:xfrm>
                    <a:off x="2880864" y="2629536"/>
                    <a:ext cx="912940" cy="7228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p:cNvCxnSpPr/>
                  <p:nvPr/>
                </p:nvCxnSpPr>
                <p:spPr>
                  <a:xfrm>
                    <a:off x="2224788" y="2882010"/>
                    <a:ext cx="500332"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p:cNvSpPr txBox="1"/>
                      <p:nvPr/>
                    </p:nvSpPr>
                    <p:spPr>
                      <a:xfrm>
                        <a:off x="2880863" y="3949176"/>
                        <a:ext cx="1079595" cy="7840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xmlns="">
                  <p:sp>
                    <p:nvSpPr>
                      <p:cNvPr id="89" name="TextBox 88"/>
                      <p:cNvSpPr txBox="1">
                        <a:spLocks noRot="1" noChangeAspect="1" noMove="1" noResize="1" noEditPoints="1" noAdjustHandles="1" noChangeArrowheads="1" noChangeShapeType="1" noTextEdit="1"/>
                      </p:cNvSpPr>
                      <p:nvPr/>
                    </p:nvSpPr>
                    <p:spPr>
                      <a:xfrm>
                        <a:off x="2880864" y="3949177"/>
                        <a:ext cx="809696" cy="78407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2809981" y="1439199"/>
                        <a:ext cx="2311467" cy="7840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acc>
                                    <m:accPr>
                                      <m:chr m:val="̂"/>
                                      <m:ctrlPr>
                                        <a:rPr lang="en-US" sz="2400" b="0" i="1" smtClean="0">
                                          <a:latin typeface="Cambria Math"/>
                                        </a:rPr>
                                      </m:ctrlPr>
                                    </m:accPr>
                                    <m:e>
                                      <m:r>
                                        <a:rPr lang="en-US" sz="2400" b="0" i="1" smtClean="0">
                                          <a:latin typeface="Cambria Math" charset="0"/>
                                        </a:rPr>
                                        <m:t>𝑦</m:t>
                                      </m:r>
                                    </m:e>
                                  </m:acc>
                                </m:e>
                                <m:sup>
                                  <m:r>
                                    <a:rPr lang="en-US" sz="2400" b="0" i="1" smtClean="0">
                                      <a:latin typeface="Cambria Math" charset="0"/>
                                    </a:rPr>
                                    <m:t>&lt;1&gt;</m:t>
                                  </m:r>
                                </m:sup>
                              </m:sSup>
                            </m:oMath>
                          </m:oMathPara>
                        </a14:m>
                        <a:endParaRPr lang="en-US" sz="2400" dirty="0"/>
                      </a:p>
                    </p:txBody>
                  </p:sp>
                </mc:Choice>
                <mc:Fallback xmlns="">
                  <p:sp>
                    <p:nvSpPr>
                      <p:cNvPr id="90" name="TextBox 89"/>
                      <p:cNvSpPr txBox="1">
                        <a:spLocks noRot="1" noChangeAspect="1" noMove="1" noResize="1" noEditPoints="1" noAdjustHandles="1" noChangeArrowheads="1" noChangeShapeType="1" noTextEdit="1"/>
                      </p:cNvSpPr>
                      <p:nvPr/>
                    </p:nvSpPr>
                    <p:spPr>
                      <a:xfrm>
                        <a:off x="2809981" y="1439199"/>
                        <a:ext cx="912941" cy="461665"/>
                      </a:xfrm>
                      <a:prstGeom prst="rect">
                        <a:avLst/>
                      </a:prstGeom>
                      <a:blipFill rotWithShape="0">
                        <a:blip r:embed="rId4"/>
                        <a:stretch>
                          <a:fillRect l="-3846" t="-6818" r="-69231" b="-86364"/>
                        </a:stretch>
                      </a:blipFill>
                    </p:spPr>
                    <p:txBody>
                      <a:bodyPr/>
                      <a:lstStyle/>
                      <a:p>
                        <a:r>
                          <a:rPr lang="en-US">
                            <a:noFill/>
                          </a:rPr>
                          <a:t> </a:t>
                        </a:r>
                      </a:p>
                    </p:txBody>
                  </p:sp>
                </mc:Fallback>
              </mc:AlternateContent>
            </p:grpSp>
            <p:cxnSp>
              <p:nvCxnSpPr>
                <p:cNvPr id="84" name="Straight Arrow Connector 83"/>
                <p:cNvCxnSpPr/>
                <p:nvPr/>
              </p:nvCxnSpPr>
              <p:spPr>
                <a:xfrm flipV="1">
                  <a:off x="2680845" y="3683726"/>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2688159" y="2679710"/>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71" name="Rectangle 70"/>
              <p:cNvSpPr/>
              <p:nvPr/>
            </p:nvSpPr>
            <p:spPr>
              <a:xfrm>
                <a:off x="6204448" y="1994078"/>
                <a:ext cx="616894" cy="5141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p:cNvSpPr txBox="1"/>
                  <p:nvPr/>
                </p:nvSpPr>
                <p:spPr>
                  <a:xfrm>
                    <a:off x="6156552" y="1147356"/>
                    <a:ext cx="1561907" cy="557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acc>
                                <m:accPr>
                                  <m:chr m:val="̂"/>
                                  <m:ctrlPr>
                                    <a:rPr lang="en-US" sz="2400" b="0" i="1" smtClean="0">
                                      <a:latin typeface="Cambria Math"/>
                                    </a:rPr>
                                  </m:ctrlPr>
                                </m:accPr>
                                <m:e>
                                  <m:r>
                                    <a:rPr lang="en-US" sz="2400" b="0" i="1" smtClean="0">
                                      <a:latin typeface="Cambria Math" charset="0"/>
                                    </a:rPr>
                                    <m:t>𝑦</m:t>
                                  </m:r>
                                </m:e>
                              </m:acc>
                            </m:e>
                            <m:sup>
                              <m:r>
                                <a:rPr lang="en-US" sz="2400" b="0" i="1" smtClean="0">
                                  <a:latin typeface="Cambria Math" charset="0"/>
                                </a:rPr>
                                <m:t>&lt;2&gt;</m:t>
                              </m:r>
                            </m:sup>
                          </m:sSup>
                        </m:oMath>
                      </m:oMathPara>
                    </a14:m>
                    <a:endParaRPr lang="en-US" sz="2400" dirty="0"/>
                  </a:p>
                </p:txBody>
              </p:sp>
            </mc:Choice>
            <mc:Fallback xmlns="">
              <p:sp>
                <p:nvSpPr>
                  <p:cNvPr id="72" name="TextBox 71"/>
                  <p:cNvSpPr txBox="1">
                    <a:spLocks noRot="1" noChangeAspect="1" noMove="1" noResize="1" noEditPoints="1" noAdjustHandles="1" noChangeArrowheads="1" noChangeShapeType="1" noTextEdit="1"/>
                  </p:cNvSpPr>
                  <p:nvPr/>
                </p:nvSpPr>
                <p:spPr>
                  <a:xfrm>
                    <a:off x="6156551" y="1147356"/>
                    <a:ext cx="912942" cy="461665"/>
                  </a:xfrm>
                  <a:prstGeom prst="rect">
                    <a:avLst/>
                  </a:prstGeom>
                  <a:blipFill rotWithShape="0">
                    <a:blip r:embed="rId6"/>
                    <a:stretch>
                      <a:fillRect l="-1709" t="-4762" r="-13675" b="-30159"/>
                    </a:stretch>
                  </a:blipFill>
                </p:spPr>
                <p:txBody>
                  <a:bodyPr/>
                  <a:lstStyle/>
                  <a:p>
                    <a:r>
                      <a:rPr lang="en-US">
                        <a:noFill/>
                      </a:rPr>
                      <a:t> </a:t>
                    </a:r>
                  </a:p>
                </p:txBody>
              </p:sp>
            </mc:Fallback>
          </mc:AlternateContent>
          <p:cxnSp>
            <p:nvCxnSpPr>
              <p:cNvPr id="73" name="Straight Arrow Connector 72"/>
              <p:cNvCxnSpPr/>
              <p:nvPr/>
            </p:nvCxnSpPr>
            <p:spPr>
              <a:xfrm flipV="1">
                <a:off x="6510794" y="2573558"/>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6518108" y="1569542"/>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8239554" y="2014956"/>
                <a:ext cx="616894" cy="5141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6" name="TextBox 75"/>
                  <p:cNvSpPr txBox="1"/>
                  <p:nvPr/>
                </p:nvSpPr>
                <p:spPr>
                  <a:xfrm>
                    <a:off x="8191656" y="1168234"/>
                    <a:ext cx="1753774" cy="566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acc>
                                <m:accPr>
                                  <m:chr m:val="̂"/>
                                  <m:ctrlPr>
                                    <a:rPr lang="en-US" sz="2400" b="0" i="1" smtClean="0">
                                      <a:latin typeface="Cambria Math"/>
                                    </a:rPr>
                                  </m:ctrlPr>
                                </m:accPr>
                                <m:e>
                                  <m:r>
                                    <a:rPr lang="en-US" sz="2400" b="0" i="1" smtClean="0">
                                      <a:latin typeface="Cambria Math" charset="0"/>
                                    </a:rPr>
                                    <m:t>𝑦</m:t>
                                  </m:r>
                                </m:e>
                              </m:acc>
                            </m:e>
                            <m:sup>
                              <m:r>
                                <a:rPr lang="en-US" sz="2400" b="0" i="1" smtClean="0">
                                  <a:latin typeface="Cambria Math" charset="0"/>
                                </a:rPr>
                                <m:t>&lt;</m:t>
                              </m:r>
                              <m:sSub>
                                <m:sSubPr>
                                  <m:ctrlPr>
                                    <a:rPr lang="en-US" sz="2400" b="0" i="1" smtClean="0">
                                      <a:latin typeface="Cambria Math"/>
                                    </a:rPr>
                                  </m:ctrlPr>
                                </m:sSubPr>
                                <m:e>
                                  <m:r>
                                    <a:rPr lang="en-US" sz="2400" b="0" i="1" smtClean="0">
                                      <a:latin typeface="Cambria Math" charset="0"/>
                                    </a:rPr>
                                    <m:t>𝑇</m:t>
                                  </m:r>
                                </m:e>
                                <m:sub>
                                  <m:r>
                                    <a:rPr lang="en-US" sz="2400" b="0" i="1" smtClean="0">
                                      <a:latin typeface="Cambria Math" charset="0"/>
                                    </a:rPr>
                                    <m:t>𝑦</m:t>
                                  </m:r>
                                </m:sub>
                              </m:sSub>
                              <m:r>
                                <a:rPr lang="en-US" sz="2400" b="0" i="1" smtClean="0">
                                  <a:latin typeface="Cambria Math" charset="0"/>
                                </a:rPr>
                                <m:t>&gt;</m:t>
                              </m:r>
                            </m:sup>
                          </m:sSup>
                        </m:oMath>
                      </m:oMathPara>
                    </a14:m>
                    <a:endParaRPr lang="en-US" sz="2400" dirty="0"/>
                  </a:p>
                </p:txBody>
              </p:sp>
            </mc:Choice>
            <mc:Fallback xmlns="">
              <p:sp>
                <p:nvSpPr>
                  <p:cNvPr id="76" name="TextBox 75"/>
                  <p:cNvSpPr txBox="1">
                    <a:spLocks noRot="1" noChangeAspect="1" noMove="1" noResize="1" noEditPoints="1" noAdjustHandles="1" noChangeArrowheads="1" noChangeShapeType="1" noTextEdit="1"/>
                  </p:cNvSpPr>
                  <p:nvPr/>
                </p:nvSpPr>
                <p:spPr>
                  <a:xfrm>
                    <a:off x="8191657" y="1168234"/>
                    <a:ext cx="1025088" cy="468783"/>
                  </a:xfrm>
                  <a:prstGeom prst="rect">
                    <a:avLst/>
                  </a:prstGeom>
                  <a:blipFill rotWithShape="0">
                    <a:blip r:embed="rId7"/>
                    <a:stretch>
                      <a:fillRect l="-2290" t="-3125" r="-14504" b="-29688"/>
                    </a:stretch>
                  </a:blipFill>
                </p:spPr>
                <p:txBody>
                  <a:bodyPr/>
                  <a:lstStyle/>
                  <a:p>
                    <a:r>
                      <a:rPr lang="en-US">
                        <a:noFill/>
                      </a:rPr>
                      <a:t> </a:t>
                    </a:r>
                  </a:p>
                </p:txBody>
              </p:sp>
            </mc:Fallback>
          </mc:AlternateContent>
          <p:cxnSp>
            <p:nvCxnSpPr>
              <p:cNvPr id="77" name="Straight Arrow Connector 76"/>
              <p:cNvCxnSpPr/>
              <p:nvPr/>
            </p:nvCxnSpPr>
            <p:spPr>
              <a:xfrm flipV="1">
                <a:off x="8545900" y="2594436"/>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8553562" y="1566528"/>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9" name="Freeform 78"/>
              <p:cNvSpPr/>
              <p:nvPr/>
            </p:nvSpPr>
            <p:spPr>
              <a:xfrm>
                <a:off x="5824870" y="1461422"/>
                <a:ext cx="689113" cy="1487145"/>
              </a:xfrm>
              <a:custGeom>
                <a:avLst/>
                <a:gdLst>
                  <a:gd name="connsiteX0" fmla="*/ 0 w 689113"/>
                  <a:gd name="connsiteY0" fmla="*/ 19392 h 1487145"/>
                  <a:gd name="connsiteX1" fmla="*/ 251792 w 689113"/>
                  <a:gd name="connsiteY1" fmla="*/ 185044 h 1487145"/>
                  <a:gd name="connsiteX2" fmla="*/ 271670 w 689113"/>
                  <a:gd name="connsiteY2" fmla="*/ 1357861 h 1487145"/>
                  <a:gd name="connsiteX3" fmla="*/ 689113 w 689113"/>
                  <a:gd name="connsiteY3" fmla="*/ 1457252 h 1487145"/>
                </a:gdLst>
                <a:ahLst/>
                <a:cxnLst>
                  <a:cxn ang="0">
                    <a:pos x="connsiteX0" y="connsiteY0"/>
                  </a:cxn>
                  <a:cxn ang="0">
                    <a:pos x="connsiteX1" y="connsiteY1"/>
                  </a:cxn>
                  <a:cxn ang="0">
                    <a:pos x="connsiteX2" y="connsiteY2"/>
                  </a:cxn>
                  <a:cxn ang="0">
                    <a:pos x="connsiteX3" y="connsiteY3"/>
                  </a:cxn>
                </a:cxnLst>
                <a:rect l="l" t="t" r="r" b="b"/>
                <a:pathLst>
                  <a:path w="689113" h="1487145">
                    <a:moveTo>
                      <a:pt x="0" y="19392"/>
                    </a:moveTo>
                    <a:cubicBezTo>
                      <a:pt x="103257" y="-9321"/>
                      <a:pt x="206514" y="-38034"/>
                      <a:pt x="251792" y="185044"/>
                    </a:cubicBezTo>
                    <a:cubicBezTo>
                      <a:pt x="297070" y="408122"/>
                      <a:pt x="198783" y="1145826"/>
                      <a:pt x="271670" y="1357861"/>
                    </a:cubicBezTo>
                    <a:cubicBezTo>
                      <a:pt x="344557" y="1569896"/>
                      <a:pt x="689113" y="1457252"/>
                      <a:pt x="689113" y="145725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6892724" y="1479464"/>
                <a:ext cx="689113" cy="1487145"/>
              </a:xfrm>
              <a:custGeom>
                <a:avLst/>
                <a:gdLst>
                  <a:gd name="connsiteX0" fmla="*/ 0 w 689113"/>
                  <a:gd name="connsiteY0" fmla="*/ 19392 h 1487145"/>
                  <a:gd name="connsiteX1" fmla="*/ 251792 w 689113"/>
                  <a:gd name="connsiteY1" fmla="*/ 185044 h 1487145"/>
                  <a:gd name="connsiteX2" fmla="*/ 271670 w 689113"/>
                  <a:gd name="connsiteY2" fmla="*/ 1357861 h 1487145"/>
                  <a:gd name="connsiteX3" fmla="*/ 689113 w 689113"/>
                  <a:gd name="connsiteY3" fmla="*/ 1457252 h 1487145"/>
                </a:gdLst>
                <a:ahLst/>
                <a:cxnLst>
                  <a:cxn ang="0">
                    <a:pos x="connsiteX0" y="connsiteY0"/>
                  </a:cxn>
                  <a:cxn ang="0">
                    <a:pos x="connsiteX1" y="connsiteY1"/>
                  </a:cxn>
                  <a:cxn ang="0">
                    <a:pos x="connsiteX2" y="connsiteY2"/>
                  </a:cxn>
                  <a:cxn ang="0">
                    <a:pos x="connsiteX3" y="connsiteY3"/>
                  </a:cxn>
                </a:cxnLst>
                <a:rect l="l" t="t" r="r" b="b"/>
                <a:pathLst>
                  <a:path w="689113" h="1487145">
                    <a:moveTo>
                      <a:pt x="0" y="19392"/>
                    </a:moveTo>
                    <a:cubicBezTo>
                      <a:pt x="103257" y="-9321"/>
                      <a:pt x="206514" y="-38034"/>
                      <a:pt x="251792" y="185044"/>
                    </a:cubicBezTo>
                    <a:cubicBezTo>
                      <a:pt x="297070" y="408122"/>
                      <a:pt x="198783" y="1145826"/>
                      <a:pt x="271670" y="1357861"/>
                    </a:cubicBezTo>
                    <a:cubicBezTo>
                      <a:pt x="344557" y="1569896"/>
                      <a:pt x="689113" y="1457252"/>
                      <a:pt x="689113" y="145725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7855229" y="1488646"/>
                <a:ext cx="689113" cy="1487145"/>
              </a:xfrm>
              <a:custGeom>
                <a:avLst/>
                <a:gdLst>
                  <a:gd name="connsiteX0" fmla="*/ 0 w 689113"/>
                  <a:gd name="connsiteY0" fmla="*/ 19392 h 1487145"/>
                  <a:gd name="connsiteX1" fmla="*/ 251792 w 689113"/>
                  <a:gd name="connsiteY1" fmla="*/ 185044 h 1487145"/>
                  <a:gd name="connsiteX2" fmla="*/ 271670 w 689113"/>
                  <a:gd name="connsiteY2" fmla="*/ 1357861 h 1487145"/>
                  <a:gd name="connsiteX3" fmla="*/ 689113 w 689113"/>
                  <a:gd name="connsiteY3" fmla="*/ 1457252 h 1487145"/>
                </a:gdLst>
                <a:ahLst/>
                <a:cxnLst>
                  <a:cxn ang="0">
                    <a:pos x="connsiteX0" y="connsiteY0"/>
                  </a:cxn>
                  <a:cxn ang="0">
                    <a:pos x="connsiteX1" y="connsiteY1"/>
                  </a:cxn>
                  <a:cxn ang="0">
                    <a:pos x="connsiteX2" y="connsiteY2"/>
                  </a:cxn>
                  <a:cxn ang="0">
                    <a:pos x="connsiteX3" y="connsiteY3"/>
                  </a:cxn>
                </a:cxnLst>
                <a:rect l="l" t="t" r="r" b="b"/>
                <a:pathLst>
                  <a:path w="689113" h="1487145">
                    <a:moveTo>
                      <a:pt x="0" y="19392"/>
                    </a:moveTo>
                    <a:cubicBezTo>
                      <a:pt x="103257" y="-9321"/>
                      <a:pt x="206514" y="-38034"/>
                      <a:pt x="251792" y="185044"/>
                    </a:cubicBezTo>
                    <a:cubicBezTo>
                      <a:pt x="297070" y="408122"/>
                      <a:pt x="198783" y="1145826"/>
                      <a:pt x="271670" y="1357861"/>
                    </a:cubicBezTo>
                    <a:cubicBezTo>
                      <a:pt x="344557" y="1569896"/>
                      <a:pt x="689113" y="1457252"/>
                      <a:pt x="689113" y="145725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2" name="TextBox 81"/>
                  <p:cNvSpPr txBox="1"/>
                  <p:nvPr/>
                </p:nvSpPr>
                <p:spPr>
                  <a:xfrm>
                    <a:off x="7263405" y="1990704"/>
                    <a:ext cx="982363" cy="6320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dirty="0"/>
                  </a:p>
                </p:txBody>
              </p:sp>
            </mc:Choice>
            <mc:Fallback xmlns="">
              <p:sp>
                <p:nvSpPr>
                  <p:cNvPr id="82" name="TextBox 81"/>
                  <p:cNvSpPr txBox="1">
                    <a:spLocks noRot="1" noChangeAspect="1" noMove="1" noResize="1" noEditPoints="1" noAdjustHandles="1" noChangeArrowheads="1" noChangeShapeType="1" noTextEdit="1"/>
                  </p:cNvSpPr>
                  <p:nvPr/>
                </p:nvSpPr>
                <p:spPr>
                  <a:xfrm>
                    <a:off x="7263405" y="1990704"/>
                    <a:ext cx="574195" cy="523220"/>
                  </a:xfrm>
                  <a:prstGeom prst="rect">
                    <a:avLst/>
                  </a:prstGeom>
                  <a:blipFill rotWithShape="0">
                    <a:blip r:embed="rId8"/>
                    <a:stretch>
                      <a:fillRect/>
                    </a:stretch>
                  </a:blipFill>
                </p:spPr>
                <p:txBody>
                  <a:bodyPr/>
                  <a:lstStyle/>
                  <a:p>
                    <a:r>
                      <a:rPr lang="en-US">
                        <a:noFill/>
                      </a:rPr>
                      <a:t> </a:t>
                    </a:r>
                  </a:p>
                </p:txBody>
              </p:sp>
            </mc:Fallback>
          </mc:AlternateContent>
        </p:grpSp>
      </p:grpSp>
      <p:grpSp>
        <p:nvGrpSpPr>
          <p:cNvPr id="5" name="Group 4"/>
          <p:cNvGrpSpPr/>
          <p:nvPr/>
        </p:nvGrpSpPr>
        <p:grpSpPr>
          <a:xfrm>
            <a:off x="5780236" y="1420407"/>
            <a:ext cx="3482202" cy="2375549"/>
            <a:chOff x="7706982" y="1420406"/>
            <a:chExt cx="4642935" cy="2375549"/>
          </a:xfrm>
        </p:grpSpPr>
        <mc:AlternateContent xmlns:mc="http://schemas.openxmlformats.org/markup-compatibility/2006" xmlns:a14="http://schemas.microsoft.com/office/drawing/2010/main">
          <mc:Choice Requires="a14">
            <p:sp>
              <p:nvSpPr>
                <p:cNvPr id="91" name="TextBox 90"/>
                <p:cNvSpPr txBox="1"/>
                <p:nvPr/>
              </p:nvSpPr>
              <p:spPr>
                <a:xfrm>
                  <a:off x="9511400" y="2892883"/>
                  <a:ext cx="120896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r>
                              <a:rPr lang="en-US" sz="2400" b="0" i="1" smtClean="0">
                                <a:latin typeface="Cambria Math" charset="0"/>
                              </a:rPr>
                              <m:t>𝑥</m:t>
                            </m:r>
                          </m:e>
                          <m:sup>
                            <m:r>
                              <a:rPr lang="en-US" sz="2400" b="0" i="1" smtClean="0">
                                <a:latin typeface="Cambria Math" charset="0"/>
                              </a:rPr>
                              <m:t>&lt;2&gt;</m:t>
                            </m:r>
                          </m:sup>
                        </m:sSup>
                      </m:oMath>
                    </m:oMathPara>
                  </a14:m>
                  <a:endParaRPr lang="en-US" sz="2400" dirty="0"/>
                </a:p>
              </p:txBody>
            </p:sp>
          </mc:Choice>
          <mc:Fallback xmlns="">
            <p:sp>
              <p:nvSpPr>
                <p:cNvPr id="91" name="TextBox 90"/>
                <p:cNvSpPr txBox="1">
                  <a:spLocks noRot="1" noChangeAspect="1" noMove="1" noResize="1" noEditPoints="1" noAdjustHandles="1" noChangeArrowheads="1" noChangeShapeType="1" noTextEdit="1"/>
                </p:cNvSpPr>
                <p:nvPr/>
              </p:nvSpPr>
              <p:spPr>
                <a:xfrm>
                  <a:off x="9511400" y="2892883"/>
                  <a:ext cx="906723" cy="46166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p:cNvSpPr txBox="1"/>
                <p:nvPr/>
              </p:nvSpPr>
              <p:spPr>
                <a:xfrm>
                  <a:off x="11004249" y="2911740"/>
                  <a:ext cx="13456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r>
                              <a:rPr lang="en-US" sz="2400" b="0" i="1" smtClean="0">
                                <a:latin typeface="Cambria Math" charset="0"/>
                              </a:rPr>
                              <m:t>𝑥</m:t>
                            </m:r>
                          </m:e>
                          <m:sup>
                            <m:r>
                              <a:rPr lang="en-US" sz="2400" b="0" i="1" smtClean="0">
                                <a:latin typeface="Cambria Math" charset="0"/>
                              </a:rPr>
                              <m:t>&lt;</m:t>
                            </m:r>
                            <m:sSub>
                              <m:sSubPr>
                                <m:ctrlPr>
                                  <a:rPr lang="en-US" sz="2400" b="0" i="1" smtClean="0">
                                    <a:latin typeface="Cambria Math"/>
                                  </a:rPr>
                                </m:ctrlPr>
                              </m:sSubPr>
                              <m:e>
                                <m:r>
                                  <a:rPr lang="en-US" sz="2400" b="0" i="1" smtClean="0">
                                    <a:latin typeface="Cambria Math" charset="0"/>
                                  </a:rPr>
                                  <m:t>𝑇</m:t>
                                </m:r>
                              </m:e>
                              <m:sub>
                                <m:r>
                                  <a:rPr lang="en-US" sz="2400" b="0" i="1" smtClean="0">
                                    <a:latin typeface="Cambria Math" charset="0"/>
                                  </a:rPr>
                                  <m:t>𝑥</m:t>
                                </m:r>
                              </m:sub>
                            </m:sSub>
                            <m:r>
                              <a:rPr lang="en-US" sz="2400" b="0" i="1" smtClean="0">
                                <a:latin typeface="Cambria Math" charset="0"/>
                              </a:rPr>
                              <m:t>&gt;</m:t>
                            </m:r>
                          </m:sup>
                        </m:sSup>
                      </m:oMath>
                    </m:oMathPara>
                  </a14:m>
                  <a:endParaRPr lang="en-US" sz="2400" dirty="0"/>
                </a:p>
              </p:txBody>
            </p:sp>
          </mc:Choice>
          <mc:Fallback xmlns="">
            <p:sp>
              <p:nvSpPr>
                <p:cNvPr id="92" name="TextBox 91"/>
                <p:cNvSpPr txBox="1">
                  <a:spLocks noRot="1" noChangeAspect="1" noMove="1" noResize="1" noEditPoints="1" noAdjustHandles="1" noChangeArrowheads="1" noChangeShapeType="1" noTextEdit="1"/>
                </p:cNvSpPr>
                <p:nvPr/>
              </p:nvSpPr>
              <p:spPr>
                <a:xfrm>
                  <a:off x="11004249" y="2911740"/>
                  <a:ext cx="1009251" cy="461665"/>
                </a:xfrm>
                <a:prstGeom prst="rect">
                  <a:avLst/>
                </a:prstGeom>
                <a:blipFill rotWithShape="0">
                  <a:blip r:embed="rId10"/>
                  <a:stretch>
                    <a:fillRect/>
                  </a:stretch>
                </a:blipFill>
              </p:spPr>
              <p:txBody>
                <a:bodyPr/>
                <a:lstStyle/>
                <a:p>
                  <a:r>
                    <a:rPr lang="en-US">
                      <a:noFill/>
                    </a:rPr>
                    <a:t> </a:t>
                  </a:r>
                </a:p>
              </p:txBody>
            </p:sp>
          </mc:Fallback>
        </mc:AlternateContent>
        <p:cxnSp>
          <p:nvCxnSpPr>
            <p:cNvPr id="94" name="Straight Arrow Connector 93"/>
            <p:cNvCxnSpPr/>
            <p:nvPr/>
          </p:nvCxnSpPr>
          <p:spPr>
            <a:xfrm>
              <a:off x="9318769" y="2319636"/>
              <a:ext cx="26348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10154640" y="2341938"/>
              <a:ext cx="26348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10933025" y="2363323"/>
              <a:ext cx="26348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53" name="Group 152"/>
            <p:cNvGrpSpPr/>
            <p:nvPr/>
          </p:nvGrpSpPr>
          <p:grpSpPr>
            <a:xfrm>
              <a:off x="7706982" y="1420406"/>
              <a:ext cx="4159632" cy="2375549"/>
              <a:chOff x="7706982" y="1420406"/>
              <a:chExt cx="4159632" cy="2375549"/>
            </a:xfrm>
          </p:grpSpPr>
          <p:grpSp>
            <p:nvGrpSpPr>
              <p:cNvPr id="68" name="Group 67"/>
              <p:cNvGrpSpPr/>
              <p:nvPr/>
            </p:nvGrpSpPr>
            <p:grpSpPr>
              <a:xfrm>
                <a:off x="7706982" y="1420406"/>
                <a:ext cx="4159632" cy="1927633"/>
                <a:chOff x="3740976" y="1158743"/>
                <a:chExt cx="5337381" cy="2328756"/>
              </a:xfrm>
            </p:grpSpPr>
            <p:grpSp>
              <p:nvGrpSpPr>
                <p:cNvPr id="27" name="Group 26"/>
                <p:cNvGrpSpPr/>
                <p:nvPr/>
              </p:nvGrpSpPr>
              <p:grpSpPr>
                <a:xfrm>
                  <a:off x="3740976" y="1990705"/>
                  <a:ext cx="2967949" cy="1496794"/>
                  <a:chOff x="957808" y="3103887"/>
                  <a:chExt cx="2967949" cy="1496794"/>
                </a:xfrm>
              </p:grpSpPr>
              <p:grpSp>
                <p:nvGrpSpPr>
                  <p:cNvPr id="28" name="Group 27"/>
                  <p:cNvGrpSpPr/>
                  <p:nvPr/>
                </p:nvGrpSpPr>
                <p:grpSpPr>
                  <a:xfrm>
                    <a:off x="957808" y="3103887"/>
                    <a:ext cx="2967949" cy="1496794"/>
                    <a:chOff x="784313" y="2629030"/>
                    <a:chExt cx="4392271" cy="2104219"/>
                  </a:xfrm>
                </p:grpSpPr>
                <mc:AlternateContent xmlns:mc="http://schemas.openxmlformats.org/markup-compatibility/2006" xmlns:a14="http://schemas.microsoft.com/office/drawing/2010/main">
                  <mc:Choice Requires="a14">
                    <p:sp>
                      <p:nvSpPr>
                        <p:cNvPr id="31" name="TextBox 30"/>
                        <p:cNvSpPr txBox="1"/>
                        <p:nvPr/>
                      </p:nvSpPr>
                      <p:spPr>
                        <a:xfrm>
                          <a:off x="784313" y="2629030"/>
                          <a:ext cx="2292475" cy="7840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r>
                                      <a:rPr lang="en-US" sz="2400" b="0" i="1" smtClean="0">
                                        <a:latin typeface="Cambria Math" charset="0"/>
                                      </a:rPr>
                                      <m:t>𝑎</m:t>
                                    </m:r>
                                  </m:e>
                                  <m:sup>
                                    <m:r>
                                      <a:rPr lang="en-US" sz="2400" b="0" i="1" smtClean="0">
                                        <a:latin typeface="Cambria Math" charset="0"/>
                                      </a:rPr>
                                      <m:t>&lt;0&gt;</m:t>
                                    </m:r>
                                  </m:sup>
                                </m:sSup>
                              </m:oMath>
                            </m:oMathPara>
                          </a14:m>
                          <a:endParaRPr lang="en-US"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784313" y="2629030"/>
                          <a:ext cx="905440" cy="461665"/>
                        </a:xfrm>
                        <a:prstGeom prst="rect">
                          <a:avLst/>
                        </a:prstGeom>
                        <a:blipFill rotWithShape="0">
                          <a:blip r:embed="rId2"/>
                          <a:stretch>
                            <a:fillRect r="-67949" b="-48889"/>
                          </a:stretch>
                        </a:blipFill>
                      </p:spPr>
                      <p:txBody>
                        <a:bodyPr/>
                        <a:lstStyle/>
                        <a:p>
                          <a:r>
                            <a:rPr lang="en-US">
                              <a:noFill/>
                            </a:rPr>
                            <a:t> </a:t>
                          </a:r>
                        </a:p>
                      </p:txBody>
                    </p:sp>
                  </mc:Fallback>
                </mc:AlternateContent>
                <p:sp>
                  <p:nvSpPr>
                    <p:cNvPr id="32" name="Rectangle 31"/>
                    <p:cNvSpPr/>
                    <p:nvPr/>
                  </p:nvSpPr>
                  <p:spPr>
                    <a:xfrm>
                      <a:off x="2880864" y="2629536"/>
                      <a:ext cx="912940" cy="7228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a:off x="2224788" y="2882010"/>
                      <a:ext cx="500332"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2880863" y="3949178"/>
                          <a:ext cx="2295721" cy="7840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r>
                                      <a:rPr lang="en-US" sz="2400" b="0" i="1" smtClean="0">
                                        <a:latin typeface="Cambria Math" charset="0"/>
                                      </a:rPr>
                                      <m:t>𝑥</m:t>
                                    </m:r>
                                  </m:e>
                                  <m:sup>
                                    <m:r>
                                      <a:rPr lang="en-US" sz="2400" b="0" i="1" smtClean="0">
                                        <a:latin typeface="Cambria Math" charset="0"/>
                                      </a:rPr>
                                      <m:t>&lt;1&gt;</m:t>
                                    </m:r>
                                  </m:sup>
                                </m:sSup>
                              </m:oMath>
                            </m:oMathPara>
                          </a14:m>
                          <a:endParaRPr lang="en-US" sz="2400" dirty="0"/>
                        </a:p>
                      </p:txBody>
                    </p:sp>
                  </mc:Choice>
                  <mc:Fallback xmlns="">
                    <p:sp>
                      <p:nvSpPr>
                        <p:cNvPr id="34" name="TextBox 33"/>
                        <p:cNvSpPr txBox="1">
                          <a:spLocks noRot="1" noChangeAspect="1" noMove="1" noResize="1" noEditPoints="1" noAdjustHandles="1" noChangeArrowheads="1" noChangeShapeType="1" noTextEdit="1"/>
                        </p:cNvSpPr>
                        <p:nvPr/>
                      </p:nvSpPr>
                      <p:spPr>
                        <a:xfrm>
                          <a:off x="2880864" y="3949178"/>
                          <a:ext cx="906723" cy="461665"/>
                        </a:xfrm>
                        <a:prstGeom prst="rect">
                          <a:avLst/>
                        </a:prstGeom>
                        <a:blipFill rotWithShape="0">
                          <a:blip r:embed="rId11"/>
                          <a:stretch>
                            <a:fillRect r="-67089" b="-48889"/>
                          </a:stretch>
                        </a:blipFill>
                      </p:spPr>
                      <p:txBody>
                        <a:bodyPr/>
                        <a:lstStyle/>
                        <a:p>
                          <a:r>
                            <a:rPr lang="en-US">
                              <a:noFill/>
                            </a:rPr>
                            <a:t> </a:t>
                          </a:r>
                        </a:p>
                      </p:txBody>
                    </p:sp>
                  </mc:Fallback>
                </mc:AlternateContent>
              </p:grpSp>
              <p:cxnSp>
                <p:nvCxnSpPr>
                  <p:cNvPr id="29" name="Straight Arrow Connector 28"/>
                  <p:cNvCxnSpPr/>
                  <p:nvPr/>
                </p:nvCxnSpPr>
                <p:spPr>
                  <a:xfrm flipV="1">
                    <a:off x="2680845" y="3683726"/>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6" name="Rectangle 35"/>
                <p:cNvSpPr/>
                <p:nvPr/>
              </p:nvSpPr>
              <p:spPr>
                <a:xfrm>
                  <a:off x="6204448" y="1994078"/>
                  <a:ext cx="616894" cy="5141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flipV="1">
                  <a:off x="6510794" y="2573558"/>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8239554" y="2014956"/>
                  <a:ext cx="616894" cy="5141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8218530" y="1158743"/>
                      <a:ext cx="859827" cy="5577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acc>
                                  <m:accPr>
                                    <m:chr m:val="̂"/>
                                    <m:ctrlPr>
                                      <a:rPr lang="en-US" sz="2400" b="0" i="1" smtClean="0">
                                        <a:latin typeface="Cambria Math"/>
                                      </a:rPr>
                                    </m:ctrlPr>
                                  </m:accPr>
                                  <m:e>
                                    <m:r>
                                      <a:rPr lang="en-US" sz="2400" b="0" i="1" smtClean="0">
                                        <a:latin typeface="Cambria Math" charset="0"/>
                                      </a:rPr>
                                      <m:t>𝑦</m:t>
                                    </m:r>
                                  </m:e>
                                </m:acc>
                              </m:e>
                              <m:sup>
                                <m:r>
                                  <a:rPr lang="en-US" sz="2400" b="0" i="1" smtClean="0">
                                    <a:latin typeface="Cambria Math" charset="0"/>
                                  </a:rPr>
                                  <m:t> </m:t>
                                </m:r>
                              </m:sup>
                            </m:sSup>
                          </m:oMath>
                        </m:oMathPara>
                      </a14:m>
                      <a:endParaRPr lang="en-US" sz="2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218530" y="1158743"/>
                      <a:ext cx="644871" cy="557735"/>
                    </a:xfrm>
                    <a:prstGeom prst="rect">
                      <a:avLst/>
                    </a:prstGeom>
                    <a:blipFill rotWithShape="0">
                      <a:blip r:embed="rId12"/>
                      <a:stretch>
                        <a:fillRect t="-81579" r="-19512" b="-65789"/>
                      </a:stretch>
                    </a:blipFill>
                  </p:spPr>
                  <p:txBody>
                    <a:bodyPr/>
                    <a:lstStyle/>
                    <a:p>
                      <a:r>
                        <a:rPr lang="en-US">
                          <a:noFill/>
                        </a:rPr>
                        <a:t> </a:t>
                      </a:r>
                    </a:p>
                  </p:txBody>
                </p:sp>
              </mc:Fallback>
            </mc:AlternateContent>
            <p:cxnSp>
              <p:nvCxnSpPr>
                <p:cNvPr id="44" name="Straight Arrow Connector 43"/>
                <p:cNvCxnSpPr/>
                <p:nvPr/>
              </p:nvCxnSpPr>
              <p:spPr>
                <a:xfrm flipV="1">
                  <a:off x="8545900" y="2594436"/>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8553562" y="1566528"/>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7263405" y="1990705"/>
                      <a:ext cx="982363" cy="6320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7263405" y="1990704"/>
                      <a:ext cx="574195" cy="523220"/>
                    </a:xfrm>
                    <a:prstGeom prst="rect">
                      <a:avLst/>
                    </a:prstGeom>
                    <a:blipFill rotWithShape="0">
                      <a:blip r:embed="rId13"/>
                      <a:stretch>
                        <a:fillRect/>
                      </a:stretch>
                    </a:blipFill>
                  </p:spPr>
                  <p:txBody>
                    <a:bodyPr/>
                    <a:lstStyle/>
                    <a:p>
                      <a:r>
                        <a:rPr lang="en-US">
                          <a:noFill/>
                        </a:rPr>
                        <a:t> </a:t>
                      </a:r>
                    </a:p>
                  </p:txBody>
                </p:sp>
              </mc:Fallback>
            </mc:AlternateContent>
          </p:grpSp>
          <p:sp>
            <p:nvSpPr>
              <p:cNvPr id="97" name="TextBox 96"/>
              <p:cNvSpPr txBox="1"/>
              <p:nvPr/>
            </p:nvSpPr>
            <p:spPr>
              <a:xfrm>
                <a:off x="8583504" y="3272735"/>
                <a:ext cx="2975600"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Many to one</a:t>
                </a:r>
              </a:p>
            </p:txBody>
          </p:sp>
        </p:grpSp>
      </p:grpSp>
      <p:grpSp>
        <p:nvGrpSpPr>
          <p:cNvPr id="155" name="Group 154"/>
          <p:cNvGrpSpPr/>
          <p:nvPr/>
        </p:nvGrpSpPr>
        <p:grpSpPr>
          <a:xfrm>
            <a:off x="211866" y="4150479"/>
            <a:ext cx="3691932" cy="2416869"/>
            <a:chOff x="6915338" y="4165728"/>
            <a:chExt cx="4922576" cy="2416869"/>
          </a:xfrm>
        </p:grpSpPr>
        <p:grpSp>
          <p:nvGrpSpPr>
            <p:cNvPr id="148" name="Group 147"/>
            <p:cNvGrpSpPr/>
            <p:nvPr/>
          </p:nvGrpSpPr>
          <p:grpSpPr>
            <a:xfrm>
              <a:off x="6915338" y="4165728"/>
              <a:ext cx="4922576" cy="1979587"/>
              <a:chOff x="7172452" y="3983781"/>
              <a:chExt cx="4922576" cy="1979587"/>
            </a:xfrm>
          </p:grpSpPr>
          <p:grpSp>
            <p:nvGrpSpPr>
              <p:cNvPr id="124" name="Group 123"/>
              <p:cNvGrpSpPr/>
              <p:nvPr/>
            </p:nvGrpSpPr>
            <p:grpSpPr>
              <a:xfrm>
                <a:off x="7172452" y="4031660"/>
                <a:ext cx="4922576" cy="1927633"/>
                <a:chOff x="3740976" y="1158743"/>
                <a:chExt cx="6316344" cy="2328756"/>
              </a:xfrm>
            </p:grpSpPr>
            <p:grpSp>
              <p:nvGrpSpPr>
                <p:cNvPr id="125" name="Group 124"/>
                <p:cNvGrpSpPr/>
                <p:nvPr/>
              </p:nvGrpSpPr>
              <p:grpSpPr>
                <a:xfrm>
                  <a:off x="3740976" y="1990705"/>
                  <a:ext cx="2967949" cy="1496794"/>
                  <a:chOff x="957808" y="3103887"/>
                  <a:chExt cx="2967949" cy="1496794"/>
                </a:xfrm>
              </p:grpSpPr>
              <p:grpSp>
                <p:nvGrpSpPr>
                  <p:cNvPr id="133" name="Group 132"/>
                  <p:cNvGrpSpPr/>
                  <p:nvPr/>
                </p:nvGrpSpPr>
                <p:grpSpPr>
                  <a:xfrm>
                    <a:off x="957808" y="3103887"/>
                    <a:ext cx="2967949" cy="1496794"/>
                    <a:chOff x="784313" y="2629030"/>
                    <a:chExt cx="4392271" cy="2104219"/>
                  </a:xfrm>
                </p:grpSpPr>
                <mc:AlternateContent xmlns:mc="http://schemas.openxmlformats.org/markup-compatibility/2006" xmlns:a14="http://schemas.microsoft.com/office/drawing/2010/main">
                  <mc:Choice Requires="a14">
                    <p:sp>
                      <p:nvSpPr>
                        <p:cNvPr id="135" name="TextBox 134"/>
                        <p:cNvSpPr txBox="1"/>
                        <p:nvPr/>
                      </p:nvSpPr>
                      <p:spPr>
                        <a:xfrm>
                          <a:off x="784313" y="2629030"/>
                          <a:ext cx="2292475" cy="7840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r>
                                      <a:rPr lang="en-US" sz="2400" b="0" i="1" smtClean="0">
                                        <a:latin typeface="Cambria Math" charset="0"/>
                                      </a:rPr>
                                      <m:t>𝑎</m:t>
                                    </m:r>
                                  </m:e>
                                  <m:sup>
                                    <m:r>
                                      <a:rPr lang="en-US" sz="2400" b="0" i="1" smtClean="0">
                                        <a:latin typeface="Cambria Math" charset="0"/>
                                      </a:rPr>
                                      <m:t>&lt;0&gt;</m:t>
                                    </m:r>
                                  </m:sup>
                                </m:sSup>
                              </m:oMath>
                            </m:oMathPara>
                          </a14:m>
                          <a:endParaRPr lang="en-US" sz="2400" dirty="0"/>
                        </a:p>
                      </p:txBody>
                    </p:sp>
                  </mc:Choice>
                  <mc:Fallback xmlns="">
                    <p:sp>
                      <p:nvSpPr>
                        <p:cNvPr id="135" name="TextBox 134"/>
                        <p:cNvSpPr txBox="1">
                          <a:spLocks noRot="1" noChangeAspect="1" noMove="1" noResize="1" noEditPoints="1" noAdjustHandles="1" noChangeArrowheads="1" noChangeShapeType="1" noTextEdit="1"/>
                        </p:cNvSpPr>
                        <p:nvPr/>
                      </p:nvSpPr>
                      <p:spPr>
                        <a:xfrm>
                          <a:off x="784313" y="2629030"/>
                          <a:ext cx="905440" cy="461665"/>
                        </a:xfrm>
                        <a:prstGeom prst="rect">
                          <a:avLst/>
                        </a:prstGeom>
                        <a:blipFill rotWithShape="0">
                          <a:blip r:embed="rId2"/>
                          <a:stretch>
                            <a:fillRect r="-65823" b="-48889"/>
                          </a:stretch>
                        </a:blipFill>
                      </p:spPr>
                      <p:txBody>
                        <a:bodyPr/>
                        <a:lstStyle/>
                        <a:p>
                          <a:r>
                            <a:rPr lang="en-US">
                              <a:noFill/>
                            </a:rPr>
                            <a:t> </a:t>
                          </a:r>
                        </a:p>
                      </p:txBody>
                    </p:sp>
                  </mc:Fallback>
                </mc:AlternateContent>
                <p:sp>
                  <p:nvSpPr>
                    <p:cNvPr id="136" name="Rectangle 135"/>
                    <p:cNvSpPr/>
                    <p:nvPr/>
                  </p:nvSpPr>
                  <p:spPr>
                    <a:xfrm>
                      <a:off x="2880864" y="2629536"/>
                      <a:ext cx="912940" cy="7228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Arrow Connector 136"/>
                    <p:cNvCxnSpPr/>
                    <p:nvPr/>
                  </p:nvCxnSpPr>
                  <p:spPr>
                    <a:xfrm>
                      <a:off x="2224788" y="2882010"/>
                      <a:ext cx="500332"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TextBox 137"/>
                        <p:cNvSpPr txBox="1"/>
                        <p:nvPr/>
                      </p:nvSpPr>
                      <p:spPr>
                        <a:xfrm>
                          <a:off x="2880863" y="3949178"/>
                          <a:ext cx="2295721" cy="7840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r>
                                      <a:rPr lang="en-US" sz="2400" b="0" i="1" smtClean="0">
                                        <a:latin typeface="Cambria Math" charset="0"/>
                                      </a:rPr>
                                      <m:t>𝑥</m:t>
                                    </m:r>
                                  </m:e>
                                  <m:sup>
                                    <m:r>
                                      <a:rPr lang="en-US" sz="2400" b="0" i="1" smtClean="0">
                                        <a:latin typeface="Cambria Math" charset="0"/>
                                      </a:rPr>
                                      <m:t>&lt;1&gt;</m:t>
                                    </m:r>
                                  </m:sup>
                                </m:sSup>
                              </m:oMath>
                            </m:oMathPara>
                          </a14:m>
                          <a:endParaRPr lang="en-US" sz="2400" dirty="0"/>
                        </a:p>
                      </p:txBody>
                    </p:sp>
                  </mc:Choice>
                  <mc:Fallback xmlns="">
                    <p:sp>
                      <p:nvSpPr>
                        <p:cNvPr id="138" name="TextBox 137"/>
                        <p:cNvSpPr txBox="1">
                          <a:spLocks noRot="1" noChangeAspect="1" noMove="1" noResize="1" noEditPoints="1" noAdjustHandles="1" noChangeArrowheads="1" noChangeShapeType="1" noTextEdit="1"/>
                        </p:cNvSpPr>
                        <p:nvPr/>
                      </p:nvSpPr>
                      <p:spPr>
                        <a:xfrm>
                          <a:off x="2880864" y="3949178"/>
                          <a:ext cx="906723" cy="461665"/>
                        </a:xfrm>
                        <a:prstGeom prst="rect">
                          <a:avLst/>
                        </a:prstGeom>
                        <a:blipFill rotWithShape="0">
                          <a:blip r:embed="rId3"/>
                          <a:stretch>
                            <a:fillRect r="-67949" b="-52273"/>
                          </a:stretch>
                        </a:blipFill>
                      </p:spPr>
                      <p:txBody>
                        <a:bodyPr/>
                        <a:lstStyle/>
                        <a:p>
                          <a:r>
                            <a:rPr lang="en-US">
                              <a:noFill/>
                            </a:rPr>
                            <a:t> </a:t>
                          </a:r>
                        </a:p>
                      </p:txBody>
                    </p:sp>
                  </mc:Fallback>
                </mc:AlternateContent>
              </p:grpSp>
              <p:cxnSp>
                <p:nvCxnSpPr>
                  <p:cNvPr id="134" name="Straight Arrow Connector 133"/>
                  <p:cNvCxnSpPr/>
                  <p:nvPr/>
                </p:nvCxnSpPr>
                <p:spPr>
                  <a:xfrm flipV="1">
                    <a:off x="2680845" y="3683726"/>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26" name="Rectangle 125"/>
                <p:cNvSpPr/>
                <p:nvPr/>
              </p:nvSpPr>
              <p:spPr>
                <a:xfrm>
                  <a:off x="6204448" y="1994078"/>
                  <a:ext cx="616894" cy="5141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Arrow Connector 126"/>
                <p:cNvCxnSpPr/>
                <p:nvPr/>
              </p:nvCxnSpPr>
              <p:spPr>
                <a:xfrm flipV="1">
                  <a:off x="6510794" y="2573558"/>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8" name="Rectangle 127"/>
                <p:cNvSpPr/>
                <p:nvPr/>
              </p:nvSpPr>
              <p:spPr>
                <a:xfrm>
                  <a:off x="8239554" y="2014956"/>
                  <a:ext cx="616894" cy="5141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9" name="TextBox 128"/>
                    <p:cNvSpPr txBox="1"/>
                    <p:nvPr/>
                  </p:nvSpPr>
                  <p:spPr>
                    <a:xfrm>
                      <a:off x="8218531" y="1158743"/>
                      <a:ext cx="1838789" cy="566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acc>
                                  <m:accPr>
                                    <m:chr m:val="̂"/>
                                    <m:ctrlPr>
                                      <a:rPr lang="en-US" sz="2400" b="0" i="1" smtClean="0">
                                        <a:latin typeface="Cambria Math"/>
                                      </a:rPr>
                                    </m:ctrlPr>
                                  </m:accPr>
                                  <m:e>
                                    <m:r>
                                      <a:rPr lang="en-US" sz="2400" b="0" i="1" smtClean="0">
                                        <a:latin typeface="Cambria Math" charset="0"/>
                                      </a:rPr>
                                      <m:t>𝑦</m:t>
                                    </m:r>
                                  </m:e>
                                </m:acc>
                              </m:e>
                              <m:sup>
                                <m:r>
                                  <a:rPr lang="en-US" sz="2400" b="0" i="1" smtClean="0">
                                    <a:latin typeface="Cambria Math" charset="0"/>
                                  </a:rPr>
                                  <m:t>&lt;</m:t>
                                </m:r>
                                <m:sSub>
                                  <m:sSubPr>
                                    <m:ctrlPr>
                                      <a:rPr lang="en-US" sz="2400" b="0" i="1" smtClean="0">
                                        <a:latin typeface="Cambria Math"/>
                                      </a:rPr>
                                    </m:ctrlPr>
                                  </m:sSubPr>
                                  <m:e>
                                    <m:r>
                                      <a:rPr lang="en-US" sz="2400" b="0" i="1" smtClean="0">
                                        <a:latin typeface="Cambria Math" charset="0"/>
                                      </a:rPr>
                                      <m:t>𝑇</m:t>
                                    </m:r>
                                  </m:e>
                                  <m:sub>
                                    <m:r>
                                      <a:rPr lang="en-US" sz="2400" b="0" i="1" smtClean="0">
                                        <a:latin typeface="Cambria Math" charset="0"/>
                                      </a:rPr>
                                      <m:t>𝑦</m:t>
                                    </m:r>
                                  </m:sub>
                                </m:sSub>
                                <m:r>
                                  <a:rPr lang="en-US" sz="2400" b="0" i="1" smtClean="0">
                                    <a:latin typeface="Cambria Math" charset="0"/>
                                  </a:rPr>
                                  <m:t>&gt; </m:t>
                                </m:r>
                              </m:sup>
                            </m:sSup>
                          </m:oMath>
                        </m:oMathPara>
                      </a14:m>
                      <a:endParaRPr lang="en-US" sz="2400" dirty="0"/>
                    </a:p>
                  </p:txBody>
                </p:sp>
              </mc:Choice>
              <mc:Fallback xmlns="">
                <p:sp>
                  <p:nvSpPr>
                    <p:cNvPr id="129" name="TextBox 128"/>
                    <p:cNvSpPr txBox="1">
                      <a:spLocks noRot="1" noChangeAspect="1" noMove="1" noResize="1" noEditPoints="1" noAdjustHandles="1" noChangeArrowheads="1" noChangeShapeType="1" noTextEdit="1"/>
                    </p:cNvSpPr>
                    <p:nvPr/>
                  </p:nvSpPr>
                  <p:spPr>
                    <a:xfrm>
                      <a:off x="8218532" y="1158743"/>
                      <a:ext cx="1379092" cy="566332"/>
                    </a:xfrm>
                    <a:prstGeom prst="rect">
                      <a:avLst/>
                    </a:prstGeom>
                    <a:blipFill rotWithShape="0">
                      <a:blip r:embed="rId17"/>
                      <a:stretch>
                        <a:fillRect t="-81818" b="-62338"/>
                      </a:stretch>
                    </a:blipFill>
                  </p:spPr>
                  <p:txBody>
                    <a:bodyPr/>
                    <a:lstStyle/>
                    <a:p>
                      <a:r>
                        <a:rPr lang="en-US">
                          <a:noFill/>
                        </a:rPr>
                        <a:t> </a:t>
                      </a:r>
                    </a:p>
                  </p:txBody>
                </p:sp>
              </mc:Fallback>
            </mc:AlternateContent>
            <p:cxnSp>
              <p:nvCxnSpPr>
                <p:cNvPr id="130" name="Straight Arrow Connector 129"/>
                <p:cNvCxnSpPr/>
                <p:nvPr/>
              </p:nvCxnSpPr>
              <p:spPr>
                <a:xfrm flipV="1">
                  <a:off x="8545900" y="2594436"/>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V="1">
                  <a:off x="8553562" y="1566528"/>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2" name="TextBox 131"/>
                    <p:cNvSpPr txBox="1"/>
                    <p:nvPr/>
                  </p:nvSpPr>
                  <p:spPr>
                    <a:xfrm>
                      <a:off x="7263405" y="1990705"/>
                      <a:ext cx="982364" cy="6320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dirty="0"/>
                    </a:p>
                  </p:txBody>
                </p:sp>
              </mc:Choice>
              <mc:Fallback xmlns="">
                <p:sp>
                  <p:nvSpPr>
                    <p:cNvPr id="132" name="TextBox 131"/>
                    <p:cNvSpPr txBox="1">
                      <a:spLocks noRot="1" noChangeAspect="1" noMove="1" noResize="1" noEditPoints="1" noAdjustHandles="1" noChangeArrowheads="1" noChangeShapeType="1" noTextEdit="1"/>
                    </p:cNvSpPr>
                    <p:nvPr/>
                  </p:nvSpPr>
                  <p:spPr>
                    <a:xfrm>
                      <a:off x="7263405" y="1990704"/>
                      <a:ext cx="574195" cy="523220"/>
                    </a:xfrm>
                    <a:prstGeom prst="rect">
                      <a:avLst/>
                    </a:prstGeom>
                    <a:blipFill rotWithShape="0">
                      <a:blip r:embed="rId1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9" name="TextBox 138"/>
                  <p:cNvSpPr txBox="1"/>
                  <p:nvPr/>
                </p:nvSpPr>
                <p:spPr>
                  <a:xfrm>
                    <a:off x="9101493" y="5497628"/>
                    <a:ext cx="120896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r>
                                <a:rPr lang="en-US" sz="2400" b="0" i="1" smtClean="0">
                                  <a:latin typeface="Cambria Math" charset="0"/>
                                </a:rPr>
                                <m:t>𝑥</m:t>
                              </m:r>
                            </m:e>
                            <m:sup>
                              <m:r>
                                <a:rPr lang="en-US" sz="2400" b="0" i="1" smtClean="0">
                                  <a:latin typeface="Cambria Math" charset="0"/>
                                </a:rPr>
                                <m:t>&lt;2&gt;</m:t>
                              </m:r>
                            </m:sup>
                          </m:sSup>
                        </m:oMath>
                      </m:oMathPara>
                    </a14:m>
                    <a:endParaRPr lang="en-US" sz="2400" dirty="0"/>
                  </a:p>
                </p:txBody>
              </p:sp>
            </mc:Choice>
            <mc:Fallback xmlns="">
              <p:sp>
                <p:nvSpPr>
                  <p:cNvPr id="139" name="TextBox 138"/>
                  <p:cNvSpPr txBox="1">
                    <a:spLocks noRot="1" noChangeAspect="1" noMove="1" noResize="1" noEditPoints="1" noAdjustHandles="1" noChangeArrowheads="1" noChangeShapeType="1" noTextEdit="1"/>
                  </p:cNvSpPr>
                  <p:nvPr/>
                </p:nvSpPr>
                <p:spPr>
                  <a:xfrm>
                    <a:off x="9101493" y="5497628"/>
                    <a:ext cx="906723" cy="46166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p:cNvSpPr txBox="1"/>
                  <p:nvPr/>
                </p:nvSpPr>
                <p:spPr>
                  <a:xfrm>
                    <a:off x="10469728" y="5501703"/>
                    <a:ext cx="13456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r>
                                <a:rPr lang="en-US" sz="2400" b="0" i="1" smtClean="0">
                                  <a:latin typeface="Cambria Math" charset="0"/>
                                </a:rPr>
                                <m:t>𝑥</m:t>
                              </m:r>
                            </m:e>
                            <m:sup>
                              <m:r>
                                <a:rPr lang="en-US" sz="2400" b="0" i="1" smtClean="0">
                                  <a:latin typeface="Cambria Math" charset="0"/>
                                </a:rPr>
                                <m:t>&lt;</m:t>
                              </m:r>
                              <m:sSub>
                                <m:sSubPr>
                                  <m:ctrlPr>
                                    <a:rPr lang="en-US" sz="2400" b="0" i="1" smtClean="0">
                                      <a:latin typeface="Cambria Math"/>
                                    </a:rPr>
                                  </m:ctrlPr>
                                </m:sSubPr>
                                <m:e>
                                  <m:r>
                                    <a:rPr lang="en-US" sz="2400" b="0" i="1" smtClean="0">
                                      <a:latin typeface="Cambria Math" charset="0"/>
                                    </a:rPr>
                                    <m:t>𝑇</m:t>
                                  </m:r>
                                </m:e>
                                <m:sub>
                                  <m:r>
                                    <a:rPr lang="en-US" sz="2400" b="0" i="1" smtClean="0">
                                      <a:latin typeface="Cambria Math" charset="0"/>
                                    </a:rPr>
                                    <m:t>𝑥</m:t>
                                  </m:r>
                                </m:sub>
                              </m:sSub>
                              <m:r>
                                <a:rPr lang="en-US" sz="2400" b="0" i="1" smtClean="0">
                                  <a:latin typeface="Cambria Math" charset="0"/>
                                </a:rPr>
                                <m:t>&gt;</m:t>
                              </m:r>
                            </m:sup>
                          </m:sSup>
                        </m:oMath>
                      </m:oMathPara>
                    </a14:m>
                    <a:endParaRPr lang="en-US" sz="2400" dirty="0"/>
                  </a:p>
                </p:txBody>
              </p:sp>
            </mc:Choice>
            <mc:Fallback xmlns="">
              <p:sp>
                <p:nvSpPr>
                  <p:cNvPr id="140" name="TextBox 139"/>
                  <p:cNvSpPr txBox="1">
                    <a:spLocks noRot="1" noChangeAspect="1" noMove="1" noResize="1" noEditPoints="1" noAdjustHandles="1" noChangeArrowheads="1" noChangeShapeType="1" noTextEdit="1"/>
                  </p:cNvSpPr>
                  <p:nvPr/>
                </p:nvSpPr>
                <p:spPr>
                  <a:xfrm>
                    <a:off x="10469728" y="5501703"/>
                    <a:ext cx="1009251" cy="461665"/>
                  </a:xfrm>
                  <a:prstGeom prst="rect">
                    <a:avLst/>
                  </a:prstGeom>
                  <a:blipFill rotWithShape="0">
                    <a:blip r:embed="rId20"/>
                    <a:stretch>
                      <a:fillRect/>
                    </a:stretch>
                  </a:blipFill>
                </p:spPr>
                <p:txBody>
                  <a:bodyPr/>
                  <a:lstStyle/>
                  <a:p>
                    <a:r>
                      <a:rPr lang="en-US">
                        <a:noFill/>
                      </a:rPr>
                      <a:t> </a:t>
                    </a:r>
                  </a:p>
                </p:txBody>
              </p:sp>
            </mc:Fallback>
          </mc:AlternateContent>
          <p:cxnSp>
            <p:nvCxnSpPr>
              <p:cNvPr id="141" name="Straight Arrow Connector 140"/>
              <p:cNvCxnSpPr/>
              <p:nvPr/>
            </p:nvCxnSpPr>
            <p:spPr>
              <a:xfrm flipV="1">
                <a:off x="8506792" y="4338410"/>
                <a:ext cx="0" cy="29734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flipV="1">
                <a:off x="9322590" y="4340905"/>
                <a:ext cx="0" cy="29734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3" name="TextBox 142"/>
                  <p:cNvSpPr txBox="1"/>
                  <p:nvPr/>
                </p:nvSpPr>
                <p:spPr>
                  <a:xfrm>
                    <a:off x="8149169" y="4002244"/>
                    <a:ext cx="128351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acc>
                                <m:accPr>
                                  <m:chr m:val="̂"/>
                                  <m:ctrlPr>
                                    <a:rPr lang="en-US" sz="2400" b="0" i="1" smtClean="0">
                                      <a:latin typeface="Cambria Math"/>
                                    </a:rPr>
                                  </m:ctrlPr>
                                </m:accPr>
                                <m:e>
                                  <m:r>
                                    <a:rPr lang="en-US" sz="2400" b="0" i="1" smtClean="0">
                                      <a:latin typeface="Cambria Math" charset="0"/>
                                    </a:rPr>
                                    <m:t>𝑦</m:t>
                                  </m:r>
                                </m:e>
                              </m:acc>
                            </m:e>
                            <m:sup>
                              <m:r>
                                <a:rPr lang="en-US" sz="2400" b="0" i="1" smtClean="0">
                                  <a:latin typeface="Cambria Math" charset="0"/>
                                </a:rPr>
                                <m:t>&lt;1&gt; </m:t>
                              </m:r>
                            </m:sup>
                          </m:sSup>
                        </m:oMath>
                      </m:oMathPara>
                    </a14:m>
                    <a:endParaRPr lang="en-US" sz="2400" dirty="0"/>
                  </a:p>
                </p:txBody>
              </p:sp>
            </mc:Choice>
            <mc:Fallback xmlns="">
              <p:sp>
                <p:nvSpPr>
                  <p:cNvPr id="143" name="TextBox 142"/>
                  <p:cNvSpPr txBox="1">
                    <a:spLocks noRot="1" noChangeAspect="1" noMove="1" noResize="1" noEditPoints="1" noAdjustHandles="1" noChangeArrowheads="1" noChangeShapeType="1" noTextEdit="1"/>
                  </p:cNvSpPr>
                  <p:nvPr/>
                </p:nvSpPr>
                <p:spPr>
                  <a:xfrm>
                    <a:off x="8149169" y="4002244"/>
                    <a:ext cx="962635" cy="461665"/>
                  </a:xfrm>
                  <a:prstGeom prst="rect">
                    <a:avLst/>
                  </a:prstGeom>
                  <a:blipFill rotWithShape="0">
                    <a:blip r:embed="rId21"/>
                    <a:stretch>
                      <a:fillRect t="-81579" b="-6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p:cNvSpPr txBox="1"/>
                  <p:nvPr/>
                </p:nvSpPr>
                <p:spPr>
                  <a:xfrm>
                    <a:off x="8981797" y="3983781"/>
                    <a:ext cx="128351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acc>
                                <m:accPr>
                                  <m:chr m:val="̂"/>
                                  <m:ctrlPr>
                                    <a:rPr lang="en-US" sz="2400" b="0" i="1" smtClean="0">
                                      <a:latin typeface="Cambria Math"/>
                                    </a:rPr>
                                  </m:ctrlPr>
                                </m:accPr>
                                <m:e>
                                  <m:r>
                                    <a:rPr lang="en-US" sz="2400" b="0" i="1" smtClean="0">
                                      <a:latin typeface="Cambria Math" charset="0"/>
                                    </a:rPr>
                                    <m:t>𝑦</m:t>
                                  </m:r>
                                </m:e>
                              </m:acc>
                            </m:e>
                            <m:sup>
                              <m:r>
                                <a:rPr lang="en-US" sz="2400" b="0" i="1" smtClean="0">
                                  <a:latin typeface="Cambria Math" charset="0"/>
                                </a:rPr>
                                <m:t>&lt;2&gt; </m:t>
                              </m:r>
                            </m:sup>
                          </m:sSup>
                        </m:oMath>
                      </m:oMathPara>
                    </a14:m>
                    <a:endParaRPr lang="en-US" sz="2400" dirty="0"/>
                  </a:p>
                </p:txBody>
              </p:sp>
            </mc:Choice>
            <mc:Fallback xmlns="">
              <p:sp>
                <p:nvSpPr>
                  <p:cNvPr id="144" name="TextBox 143"/>
                  <p:cNvSpPr txBox="1">
                    <a:spLocks noRot="1" noChangeAspect="1" noMove="1" noResize="1" noEditPoints="1" noAdjustHandles="1" noChangeArrowheads="1" noChangeShapeType="1" noTextEdit="1"/>
                  </p:cNvSpPr>
                  <p:nvPr/>
                </p:nvSpPr>
                <p:spPr>
                  <a:xfrm>
                    <a:off x="8981797" y="3983781"/>
                    <a:ext cx="962636" cy="461665"/>
                  </a:xfrm>
                  <a:prstGeom prst="rect">
                    <a:avLst/>
                  </a:prstGeom>
                  <a:blipFill rotWithShape="0">
                    <a:blip r:embed="rId22"/>
                    <a:stretch>
                      <a:fillRect t="-81579" b="-65789"/>
                    </a:stretch>
                  </a:blipFill>
                </p:spPr>
                <p:txBody>
                  <a:bodyPr/>
                  <a:lstStyle/>
                  <a:p>
                    <a:r>
                      <a:rPr lang="en-US">
                        <a:noFill/>
                      </a:rPr>
                      <a:t> </a:t>
                    </a:r>
                  </a:p>
                </p:txBody>
              </p:sp>
            </mc:Fallback>
          </mc:AlternateContent>
          <p:cxnSp>
            <p:nvCxnSpPr>
              <p:cNvPr id="145" name="Straight Arrow Connector 144"/>
              <p:cNvCxnSpPr/>
              <p:nvPr/>
            </p:nvCxnSpPr>
            <p:spPr>
              <a:xfrm>
                <a:off x="8803728" y="4914891"/>
                <a:ext cx="26348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a:off x="9626863" y="4914891"/>
                <a:ext cx="26348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10365113" y="4914891"/>
                <a:ext cx="26348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49" name="TextBox 148"/>
            <p:cNvSpPr txBox="1"/>
            <p:nvPr/>
          </p:nvSpPr>
          <p:spPr>
            <a:xfrm>
              <a:off x="7898682" y="6059377"/>
              <a:ext cx="3445816"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Many to many</a:t>
              </a:r>
            </a:p>
          </p:txBody>
        </p:sp>
      </p:grpSp>
      <p:grpSp>
        <p:nvGrpSpPr>
          <p:cNvPr id="8" name="Group 7"/>
          <p:cNvGrpSpPr/>
          <p:nvPr/>
        </p:nvGrpSpPr>
        <p:grpSpPr>
          <a:xfrm>
            <a:off x="4391411" y="4053475"/>
            <a:ext cx="4891815" cy="2518879"/>
            <a:chOff x="302642" y="4100392"/>
            <a:chExt cx="7087426" cy="2518879"/>
          </a:xfrm>
        </p:grpSpPr>
        <p:grpSp>
          <p:nvGrpSpPr>
            <p:cNvPr id="6" name="Group 5"/>
            <p:cNvGrpSpPr/>
            <p:nvPr/>
          </p:nvGrpSpPr>
          <p:grpSpPr>
            <a:xfrm>
              <a:off x="302642" y="4100392"/>
              <a:ext cx="7087426" cy="2518879"/>
              <a:chOff x="282488" y="4089512"/>
              <a:chExt cx="7087426" cy="2518879"/>
            </a:xfrm>
          </p:grpSpPr>
          <p:grpSp>
            <p:nvGrpSpPr>
              <p:cNvPr id="154" name="Group 153"/>
              <p:cNvGrpSpPr/>
              <p:nvPr/>
            </p:nvGrpSpPr>
            <p:grpSpPr>
              <a:xfrm>
                <a:off x="282488" y="4089512"/>
                <a:ext cx="7087426" cy="2518879"/>
                <a:chOff x="282488" y="4089512"/>
                <a:chExt cx="7087426" cy="2518879"/>
              </a:xfrm>
            </p:grpSpPr>
            <p:sp>
              <p:nvSpPr>
                <p:cNvPr id="113" name="TextBox 112"/>
                <p:cNvSpPr txBox="1"/>
                <p:nvPr/>
              </p:nvSpPr>
              <p:spPr>
                <a:xfrm>
                  <a:off x="2207921" y="6085171"/>
                  <a:ext cx="3744311"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Many to many</a:t>
                  </a:r>
                </a:p>
              </p:txBody>
            </p:sp>
            <p:grpSp>
              <p:nvGrpSpPr>
                <p:cNvPr id="123" name="Group 122"/>
                <p:cNvGrpSpPr/>
                <p:nvPr/>
              </p:nvGrpSpPr>
              <p:grpSpPr>
                <a:xfrm>
                  <a:off x="282488" y="4089512"/>
                  <a:ext cx="7087426" cy="1927632"/>
                  <a:chOff x="282488" y="4107578"/>
                  <a:chExt cx="7087426" cy="1927632"/>
                </a:xfrm>
              </p:grpSpPr>
              <p:grpSp>
                <p:nvGrpSpPr>
                  <p:cNvPr id="99" name="Group 98"/>
                  <p:cNvGrpSpPr/>
                  <p:nvPr/>
                </p:nvGrpSpPr>
                <p:grpSpPr>
                  <a:xfrm>
                    <a:off x="282488" y="4796235"/>
                    <a:ext cx="2417767" cy="1238975"/>
                    <a:chOff x="957808" y="3103887"/>
                    <a:chExt cx="3102329" cy="1496794"/>
                  </a:xfrm>
                </p:grpSpPr>
                <p:grpSp>
                  <p:nvGrpSpPr>
                    <p:cNvPr id="107" name="Group 106"/>
                    <p:cNvGrpSpPr/>
                    <p:nvPr/>
                  </p:nvGrpSpPr>
                  <p:grpSpPr>
                    <a:xfrm>
                      <a:off x="957808" y="3103887"/>
                      <a:ext cx="3102329" cy="1496794"/>
                      <a:chOff x="784313" y="2629030"/>
                      <a:chExt cx="4591140" cy="2104219"/>
                    </a:xfrm>
                  </p:grpSpPr>
                  <mc:AlternateContent xmlns:mc="http://schemas.openxmlformats.org/markup-compatibility/2006" xmlns:a14="http://schemas.microsoft.com/office/drawing/2010/main">
                    <mc:Choice Requires="a14">
                      <p:sp>
                        <p:nvSpPr>
                          <p:cNvPr id="109" name="TextBox 108"/>
                          <p:cNvSpPr txBox="1"/>
                          <p:nvPr/>
                        </p:nvSpPr>
                        <p:spPr>
                          <a:xfrm>
                            <a:off x="784313" y="2629030"/>
                            <a:ext cx="2491063" cy="7840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r>
                                        <a:rPr lang="en-US" sz="2400" b="0" i="1" smtClean="0">
                                          <a:latin typeface="Cambria Math" charset="0"/>
                                        </a:rPr>
                                        <m:t>𝑎</m:t>
                                      </m:r>
                                    </m:e>
                                    <m:sup>
                                      <m:r>
                                        <a:rPr lang="en-US" sz="2400" b="0" i="1" smtClean="0">
                                          <a:latin typeface="Cambria Math" charset="0"/>
                                        </a:rPr>
                                        <m:t>&lt;0&gt;</m:t>
                                      </m:r>
                                    </m:sup>
                                  </m:sSup>
                                </m:oMath>
                              </m:oMathPara>
                            </a14:m>
                            <a:endParaRPr lang="en-US" sz="24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784313" y="2629030"/>
                            <a:ext cx="905440" cy="461665"/>
                          </a:xfrm>
                          <a:prstGeom prst="rect">
                            <a:avLst/>
                          </a:prstGeom>
                          <a:blipFill rotWithShape="0">
                            <a:blip r:embed="rId2"/>
                            <a:stretch>
                              <a:fillRect r="-65823" b="-52273"/>
                            </a:stretch>
                          </a:blipFill>
                        </p:spPr>
                        <p:txBody>
                          <a:bodyPr/>
                          <a:lstStyle/>
                          <a:p>
                            <a:r>
                              <a:rPr lang="en-US">
                                <a:noFill/>
                              </a:rPr>
                              <a:t> </a:t>
                            </a:r>
                          </a:p>
                        </p:txBody>
                      </p:sp>
                    </mc:Fallback>
                  </mc:AlternateContent>
                  <p:sp>
                    <p:nvSpPr>
                      <p:cNvPr id="110" name="Rectangle 109"/>
                      <p:cNvSpPr/>
                      <p:nvPr/>
                    </p:nvSpPr>
                    <p:spPr>
                      <a:xfrm>
                        <a:off x="2880864" y="2629536"/>
                        <a:ext cx="912940" cy="7228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p:cNvCxnSpPr/>
                      <p:nvPr/>
                    </p:nvCxnSpPr>
                    <p:spPr>
                      <a:xfrm>
                        <a:off x="2224788" y="2971128"/>
                        <a:ext cx="500332"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p:cNvSpPr txBox="1"/>
                          <p:nvPr/>
                        </p:nvSpPr>
                        <p:spPr>
                          <a:xfrm>
                            <a:off x="2880863" y="3949178"/>
                            <a:ext cx="2494590" cy="7840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r>
                                        <a:rPr lang="en-US" sz="2400" b="0" i="1" smtClean="0">
                                          <a:latin typeface="Cambria Math" charset="0"/>
                                        </a:rPr>
                                        <m:t>𝑥</m:t>
                                      </m:r>
                                    </m:e>
                                    <m:sup>
                                      <m:r>
                                        <a:rPr lang="en-US" sz="2400" b="0" i="1" smtClean="0">
                                          <a:latin typeface="Cambria Math" charset="0"/>
                                        </a:rPr>
                                        <m:t>&lt;1&gt;</m:t>
                                      </m:r>
                                    </m:sup>
                                  </m:sSup>
                                </m:oMath>
                              </m:oMathPara>
                            </a14:m>
                            <a:endParaRPr lang="en-US" sz="2400" dirty="0"/>
                          </a:p>
                        </p:txBody>
                      </p:sp>
                    </mc:Choice>
                    <mc:Fallback xmlns="">
                      <p:sp>
                        <p:nvSpPr>
                          <p:cNvPr id="112" name="TextBox 111"/>
                          <p:cNvSpPr txBox="1">
                            <a:spLocks noRot="1" noChangeAspect="1" noMove="1" noResize="1" noEditPoints="1" noAdjustHandles="1" noChangeArrowheads="1" noChangeShapeType="1" noTextEdit="1"/>
                          </p:cNvSpPr>
                          <p:nvPr/>
                        </p:nvSpPr>
                        <p:spPr>
                          <a:xfrm>
                            <a:off x="2880864" y="3949178"/>
                            <a:ext cx="906723" cy="461665"/>
                          </a:xfrm>
                          <a:prstGeom prst="rect">
                            <a:avLst/>
                          </a:prstGeom>
                          <a:blipFill rotWithShape="0">
                            <a:blip r:embed="rId11"/>
                            <a:stretch>
                              <a:fillRect r="-67089" b="-48889"/>
                            </a:stretch>
                          </a:blipFill>
                        </p:spPr>
                        <p:txBody>
                          <a:bodyPr/>
                          <a:lstStyle/>
                          <a:p>
                            <a:r>
                              <a:rPr lang="en-US">
                                <a:noFill/>
                              </a:rPr>
                              <a:t> </a:t>
                            </a:r>
                          </a:p>
                        </p:txBody>
                      </p:sp>
                    </mc:Fallback>
                  </mc:AlternateContent>
                </p:grpSp>
                <p:cxnSp>
                  <p:nvCxnSpPr>
                    <p:cNvPr id="108" name="Straight Arrow Connector 107"/>
                    <p:cNvCxnSpPr/>
                    <p:nvPr/>
                  </p:nvCxnSpPr>
                  <p:spPr>
                    <a:xfrm flipV="1">
                      <a:off x="2680845" y="3683726"/>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00" name="Rectangle 99"/>
                  <p:cNvSpPr/>
                  <p:nvPr/>
                </p:nvSpPr>
                <p:spPr>
                  <a:xfrm>
                    <a:off x="2867387" y="4799029"/>
                    <a:ext cx="480770" cy="42560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Arrow Connector 100"/>
                  <p:cNvCxnSpPr/>
                  <p:nvPr/>
                </p:nvCxnSpPr>
                <p:spPr>
                  <a:xfrm flipV="1">
                    <a:off x="3106135" y="5278694"/>
                    <a:ext cx="0" cy="29734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4299043" y="4816310"/>
                    <a:ext cx="480770" cy="42560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3" name="TextBox 102"/>
                      <p:cNvSpPr txBox="1"/>
                      <p:nvPr/>
                    </p:nvSpPr>
                    <p:spPr>
                      <a:xfrm>
                        <a:off x="4282658" y="4107578"/>
                        <a:ext cx="14131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sSup>
                                    <m:sSupPr>
                                      <m:ctrlPr>
                                        <a:rPr lang="en-US" sz="2400" b="0" i="1" smtClean="0">
                                          <a:latin typeface="Cambria Math"/>
                                        </a:rPr>
                                      </m:ctrlPr>
                                    </m:sSupPr>
                                    <m:e>
                                      <m:acc>
                                        <m:accPr>
                                          <m:chr m:val="̂"/>
                                          <m:ctrlPr>
                                            <a:rPr lang="en-US" sz="2400" b="0" i="1" smtClean="0">
                                              <a:latin typeface="Cambria Math"/>
                                            </a:rPr>
                                          </m:ctrlPr>
                                        </m:accPr>
                                        <m:e>
                                          <m:r>
                                            <a:rPr lang="en-US" sz="2400" b="0" i="1" smtClean="0">
                                              <a:latin typeface="Cambria Math" charset="0"/>
                                            </a:rPr>
                                            <m:t>𝑦</m:t>
                                          </m:r>
                                        </m:e>
                                      </m:acc>
                                    </m:e>
                                    <m:sup>
                                      <m:r>
                                        <a:rPr lang="en-US" sz="2400" b="0" i="1" smtClean="0">
                                          <a:latin typeface="Cambria Math" charset="0"/>
                                        </a:rPr>
                                        <m:t>&lt;1&gt;</m:t>
                                      </m:r>
                                    </m:sup>
                                  </m:sSup>
                                </m:e>
                                <m:sup>
                                  <m:r>
                                    <a:rPr lang="en-US" sz="2400" b="0" i="1" smtClean="0">
                                      <a:latin typeface="Cambria Math" charset="0"/>
                                    </a:rPr>
                                    <m:t> </m:t>
                                  </m:r>
                                </m:sup>
                              </m:sSup>
                            </m:oMath>
                          </m:oMathPara>
                        </a14:m>
                        <a:endParaRPr lang="en-US" sz="2400" dirty="0"/>
                      </a:p>
                    </p:txBody>
                  </p:sp>
                </mc:Choice>
                <mc:Fallback xmlns="">
                  <p:sp>
                    <p:nvSpPr>
                      <p:cNvPr id="103" name="TextBox 102"/>
                      <p:cNvSpPr txBox="1">
                        <a:spLocks noRot="1" noChangeAspect="1" noMove="1" noResize="1" noEditPoints="1" noAdjustHandles="1" noChangeArrowheads="1" noChangeShapeType="1" noTextEdit="1"/>
                      </p:cNvSpPr>
                      <p:nvPr/>
                    </p:nvSpPr>
                    <p:spPr>
                      <a:xfrm>
                        <a:off x="4282659" y="4107578"/>
                        <a:ext cx="975395" cy="461665"/>
                      </a:xfrm>
                      <a:prstGeom prst="rect">
                        <a:avLst/>
                      </a:prstGeom>
                      <a:blipFill rotWithShape="0">
                        <a:blip r:embed="rId23"/>
                        <a:stretch>
                          <a:fillRect l="-1351" t="-97368" r="-1351" b="-50000"/>
                        </a:stretch>
                      </a:blipFill>
                    </p:spPr>
                    <p:txBody>
                      <a:bodyPr/>
                      <a:lstStyle/>
                      <a:p>
                        <a:r>
                          <a:rPr lang="en-US">
                            <a:noFill/>
                          </a:rPr>
                          <a:t> </a:t>
                        </a:r>
                      </a:p>
                    </p:txBody>
                  </p:sp>
                </mc:Fallback>
              </mc:AlternateContent>
              <p:cxnSp>
                <p:nvCxnSpPr>
                  <p:cNvPr id="105" name="Straight Arrow Connector 104"/>
                  <p:cNvCxnSpPr/>
                  <p:nvPr/>
                </p:nvCxnSpPr>
                <p:spPr>
                  <a:xfrm flipV="1">
                    <a:off x="4543762" y="4445123"/>
                    <a:ext cx="0" cy="29734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TextBox 105"/>
                      <p:cNvSpPr txBox="1"/>
                      <p:nvPr/>
                    </p:nvSpPr>
                    <p:spPr>
                      <a:xfrm>
                        <a:off x="3600474" y="4748736"/>
                        <a:ext cx="83191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dirty="0"/>
                      </a:p>
                    </p:txBody>
                  </p:sp>
                </mc:Choice>
                <mc:Fallback xmlns="">
                  <p:sp>
                    <p:nvSpPr>
                      <p:cNvPr id="106" name="TextBox 105"/>
                      <p:cNvSpPr txBox="1">
                        <a:spLocks noRot="1" noChangeAspect="1" noMove="1" noResize="1" noEditPoints="1" noAdjustHandles="1" noChangeArrowheads="1" noChangeShapeType="1" noTextEdit="1"/>
                      </p:cNvSpPr>
                      <p:nvPr/>
                    </p:nvSpPr>
                    <p:spPr>
                      <a:xfrm>
                        <a:off x="3600474" y="4748736"/>
                        <a:ext cx="447493" cy="433097"/>
                      </a:xfrm>
                      <a:prstGeom prst="rect">
                        <a:avLst/>
                      </a:prstGeom>
                      <a:blipFill rotWithShape="0">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2894383" y="5569331"/>
                        <a:ext cx="146223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r>
                                    <a:rPr lang="en-US" sz="2400" b="0" i="1" smtClean="0">
                                      <a:latin typeface="Cambria Math" charset="0"/>
                                    </a:rPr>
                                    <m:t>𝑥</m:t>
                                  </m:r>
                                </m:e>
                                <m:sup>
                                  <m:r>
                                    <a:rPr lang="en-US" sz="2400" b="0" i="1" smtClean="0">
                                      <a:latin typeface="Cambria Math" charset="0"/>
                                    </a:rPr>
                                    <m:t>&lt;</m:t>
                                  </m:r>
                                  <m:sSub>
                                    <m:sSubPr>
                                      <m:ctrlPr>
                                        <a:rPr lang="en-US" sz="2400" i="1">
                                          <a:latin typeface="Cambria Math"/>
                                        </a:rPr>
                                      </m:ctrlPr>
                                    </m:sSubPr>
                                    <m:e>
                                      <m:r>
                                        <a:rPr lang="en-US" sz="2400" i="1">
                                          <a:latin typeface="Cambria Math" charset="0"/>
                                        </a:rPr>
                                        <m:t>𝑇</m:t>
                                      </m:r>
                                    </m:e>
                                    <m:sub>
                                      <m:r>
                                        <a:rPr lang="en-US" sz="2400" i="1">
                                          <a:latin typeface="Cambria Math" charset="0"/>
                                        </a:rPr>
                                        <m:t>𝑥</m:t>
                                      </m:r>
                                    </m:sub>
                                  </m:sSub>
                                  <m:r>
                                    <a:rPr lang="en-US" sz="2400" b="0" i="1" smtClean="0">
                                      <a:latin typeface="Cambria Math" charset="0"/>
                                    </a:rPr>
                                    <m:t>&gt;</m:t>
                                  </m:r>
                                </m:sup>
                              </m:sSup>
                            </m:oMath>
                          </m:oMathPara>
                        </a14:m>
                        <a:endParaRPr lang="en-US" sz="2400" dirty="0"/>
                      </a:p>
                    </p:txBody>
                  </p:sp>
                </mc:Choice>
                <mc:Fallback xmlns="">
                  <p:sp>
                    <p:nvSpPr>
                      <p:cNvPr id="114" name="TextBox 113"/>
                      <p:cNvSpPr txBox="1">
                        <a:spLocks noRot="1" noChangeAspect="1" noMove="1" noResize="1" noEditPoints="1" noAdjustHandles="1" noChangeArrowheads="1" noChangeShapeType="1" noTextEdit="1"/>
                      </p:cNvSpPr>
                      <p:nvPr/>
                    </p:nvSpPr>
                    <p:spPr>
                      <a:xfrm>
                        <a:off x="2894383" y="5569331"/>
                        <a:ext cx="1096678" cy="461665"/>
                      </a:xfrm>
                      <a:prstGeom prst="rect">
                        <a:avLst/>
                      </a:prstGeom>
                      <a:blipFill>
                        <a:blip r:embed="rId25"/>
                        <a:stretch>
                          <a:fillRect/>
                        </a:stretch>
                      </a:blipFill>
                    </p:spPr>
                    <p:txBody>
                      <a:bodyPr/>
                      <a:lstStyle/>
                      <a:p>
                        <a:r>
                          <a:rPr lang="en-US">
                            <a:noFill/>
                          </a:rPr>
                          <a:t> </a:t>
                        </a:r>
                      </a:p>
                    </p:txBody>
                  </p:sp>
                </mc:Fallback>
              </mc:AlternateContent>
              <p:cxnSp>
                <p:nvCxnSpPr>
                  <p:cNvPr id="115" name="Straight Arrow Connector 114"/>
                  <p:cNvCxnSpPr/>
                  <p:nvPr/>
                </p:nvCxnSpPr>
                <p:spPr>
                  <a:xfrm>
                    <a:off x="1907862" y="5012784"/>
                    <a:ext cx="26348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3388777" y="5012784"/>
                    <a:ext cx="26348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4021410" y="5024659"/>
                    <a:ext cx="26348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5810632" y="4816310"/>
                    <a:ext cx="480770" cy="42560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TextBox 118"/>
                      <p:cNvSpPr txBox="1"/>
                      <p:nvPr/>
                    </p:nvSpPr>
                    <p:spPr>
                      <a:xfrm>
                        <a:off x="5794247" y="4107578"/>
                        <a:ext cx="1575667" cy="4687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sSup>
                                    <m:sSupPr>
                                      <m:ctrlPr>
                                        <a:rPr lang="en-US" sz="2400" b="0" i="1" smtClean="0">
                                          <a:latin typeface="Cambria Math"/>
                                        </a:rPr>
                                      </m:ctrlPr>
                                    </m:sSupPr>
                                    <m:e>
                                      <m:acc>
                                        <m:accPr>
                                          <m:chr m:val="̂"/>
                                          <m:ctrlPr>
                                            <a:rPr lang="en-US" sz="2400" b="0" i="1" smtClean="0">
                                              <a:latin typeface="Cambria Math"/>
                                            </a:rPr>
                                          </m:ctrlPr>
                                        </m:accPr>
                                        <m:e>
                                          <m:r>
                                            <a:rPr lang="en-US" sz="2400" b="0" i="1" smtClean="0">
                                              <a:latin typeface="Cambria Math" charset="0"/>
                                            </a:rPr>
                                            <m:t>𝑦</m:t>
                                          </m:r>
                                        </m:e>
                                      </m:acc>
                                    </m:e>
                                    <m:sup>
                                      <m:r>
                                        <a:rPr lang="en-US" sz="2400" b="0" i="1" smtClean="0">
                                          <a:latin typeface="Cambria Math" charset="0"/>
                                        </a:rPr>
                                        <m:t>&lt;</m:t>
                                      </m:r>
                                      <m:sSub>
                                        <m:sSubPr>
                                          <m:ctrlPr>
                                            <a:rPr lang="en-US" sz="2400" i="1">
                                              <a:latin typeface="Cambria Math"/>
                                            </a:rPr>
                                          </m:ctrlPr>
                                        </m:sSubPr>
                                        <m:e>
                                          <m:r>
                                            <a:rPr lang="en-US" sz="2400" i="1">
                                              <a:latin typeface="Cambria Math" charset="0"/>
                                            </a:rPr>
                                            <m:t>𝑇</m:t>
                                          </m:r>
                                        </m:e>
                                        <m:sub>
                                          <m:r>
                                            <a:rPr lang="en-US" sz="2400" i="1">
                                              <a:latin typeface="Cambria Math" charset="0"/>
                                            </a:rPr>
                                            <m:t>𝑦</m:t>
                                          </m:r>
                                        </m:sub>
                                      </m:sSub>
                                      <m:r>
                                        <a:rPr lang="en-US" sz="2400" b="0" i="1" smtClean="0">
                                          <a:latin typeface="Cambria Math" charset="0"/>
                                        </a:rPr>
                                        <m:t>&gt;</m:t>
                                      </m:r>
                                    </m:sup>
                                  </m:sSup>
                                </m:e>
                                <m:sup>
                                  <m:r>
                                    <a:rPr lang="en-US" sz="2400" b="0" i="1" smtClean="0">
                                      <a:latin typeface="Cambria Math" charset="0"/>
                                    </a:rPr>
                                    <m:t> </m:t>
                                  </m:r>
                                </m:sup>
                              </m:sSup>
                            </m:oMath>
                          </m:oMathPara>
                        </a14:m>
                        <a:endParaRPr lang="en-US" sz="2400" dirty="0"/>
                      </a:p>
                    </p:txBody>
                  </p:sp>
                </mc:Choice>
                <mc:Fallback xmlns="">
                  <p:sp>
                    <p:nvSpPr>
                      <p:cNvPr id="119" name="TextBox 118"/>
                      <p:cNvSpPr txBox="1">
                        <a:spLocks noRot="1" noChangeAspect="1" noMove="1" noResize="1" noEditPoints="1" noAdjustHandles="1" noChangeArrowheads="1" noChangeShapeType="1" noTextEdit="1"/>
                      </p:cNvSpPr>
                      <p:nvPr/>
                    </p:nvSpPr>
                    <p:spPr>
                      <a:xfrm>
                        <a:off x="5794247" y="4107578"/>
                        <a:ext cx="1181751" cy="468783"/>
                      </a:xfrm>
                      <a:prstGeom prst="rect">
                        <a:avLst/>
                      </a:prstGeom>
                      <a:blipFill>
                        <a:blip r:embed="rId26"/>
                        <a:stretch>
                          <a:fillRect t="-2597" b="-9091"/>
                        </a:stretch>
                      </a:blipFill>
                    </p:spPr>
                    <p:txBody>
                      <a:bodyPr/>
                      <a:lstStyle/>
                      <a:p>
                        <a:r>
                          <a:rPr lang="en-US">
                            <a:noFill/>
                          </a:rPr>
                          <a:t> </a:t>
                        </a:r>
                      </a:p>
                    </p:txBody>
                  </p:sp>
                </mc:Fallback>
              </mc:AlternateContent>
              <p:cxnSp>
                <p:nvCxnSpPr>
                  <p:cNvPr id="120" name="Straight Arrow Connector 119"/>
                  <p:cNvCxnSpPr/>
                  <p:nvPr/>
                </p:nvCxnSpPr>
                <p:spPr>
                  <a:xfrm flipV="1">
                    <a:off x="6055351" y="4445123"/>
                    <a:ext cx="0" cy="29734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808616" y="5012784"/>
                    <a:ext cx="26348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cxnSp>
            <p:nvCxnSpPr>
              <p:cNvPr id="151" name="Straight Arrow Connector 150"/>
              <p:cNvCxnSpPr/>
              <p:nvPr/>
            </p:nvCxnSpPr>
            <p:spPr>
              <a:xfrm>
                <a:off x="5500245" y="5006355"/>
                <a:ext cx="26348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6" name="TextBox 155"/>
                  <p:cNvSpPr txBox="1"/>
                  <p:nvPr/>
                </p:nvSpPr>
                <p:spPr>
                  <a:xfrm>
                    <a:off x="5041567" y="4736608"/>
                    <a:ext cx="83191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dirty="0"/>
                  </a:p>
                </p:txBody>
              </p:sp>
            </mc:Choice>
            <mc:Fallback xmlns="">
              <p:sp>
                <p:nvSpPr>
                  <p:cNvPr id="156" name="TextBox 155"/>
                  <p:cNvSpPr txBox="1">
                    <a:spLocks noRot="1" noChangeAspect="1" noMove="1" noResize="1" noEditPoints="1" noAdjustHandles="1" noChangeArrowheads="1" noChangeShapeType="1" noTextEdit="1"/>
                  </p:cNvSpPr>
                  <p:nvPr/>
                </p:nvSpPr>
                <p:spPr>
                  <a:xfrm>
                    <a:off x="5041568" y="4736608"/>
                    <a:ext cx="447493" cy="433097"/>
                  </a:xfrm>
                  <a:prstGeom prst="rect">
                    <a:avLst/>
                  </a:prstGeom>
                  <a:blipFill rotWithShape="0">
                    <a:blip r:embed="rId27"/>
                    <a:stretch>
                      <a:fillRect/>
                    </a:stretch>
                  </a:blipFill>
                </p:spPr>
                <p:txBody>
                  <a:bodyPr/>
                  <a:lstStyle/>
                  <a:p>
                    <a:r>
                      <a:rPr lang="en-US">
                        <a:noFill/>
                      </a:rPr>
                      <a:t> </a:t>
                    </a:r>
                  </a:p>
                </p:txBody>
              </p:sp>
            </mc:Fallback>
          </mc:AlternateContent>
        </p:grpSp>
        <p:cxnSp>
          <p:nvCxnSpPr>
            <p:cNvPr id="162" name="Straight Arrow Connector 161"/>
            <p:cNvCxnSpPr/>
            <p:nvPr/>
          </p:nvCxnSpPr>
          <p:spPr>
            <a:xfrm>
              <a:off x="2592614" y="5021924"/>
              <a:ext cx="26348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3" name="TextBox 162"/>
                <p:cNvSpPr txBox="1"/>
                <p:nvPr/>
              </p:nvSpPr>
              <p:spPr>
                <a:xfrm>
                  <a:off x="2143316" y="4756866"/>
                  <a:ext cx="83191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dirty="0"/>
                </a:p>
              </p:txBody>
            </p:sp>
          </mc:Choice>
          <mc:Fallback xmlns="">
            <p:sp>
              <p:nvSpPr>
                <p:cNvPr id="163" name="TextBox 162"/>
                <p:cNvSpPr txBox="1">
                  <a:spLocks noRot="1" noChangeAspect="1" noMove="1" noResize="1" noEditPoints="1" noAdjustHandles="1" noChangeArrowheads="1" noChangeShapeType="1" noTextEdit="1"/>
                </p:cNvSpPr>
                <p:nvPr/>
              </p:nvSpPr>
              <p:spPr>
                <a:xfrm>
                  <a:off x="2143315" y="4756866"/>
                  <a:ext cx="447493" cy="433097"/>
                </a:xfrm>
                <a:prstGeom prst="rect">
                  <a:avLst/>
                </a:prstGeom>
                <a:blipFill rotWithShape="0">
                  <a:blip r:embed="rId28"/>
                  <a:stretch>
                    <a:fillRect/>
                  </a:stretch>
                </a:blipFill>
              </p:spPr>
              <p:txBody>
                <a:bodyPr/>
                <a:lstStyle/>
                <a:p>
                  <a:r>
                    <a:rPr lang="en-US">
                      <a:noFill/>
                    </a:rPr>
                    <a:t> </a:t>
                  </a:r>
                </a:p>
              </p:txBody>
            </p:sp>
          </mc:Fallback>
        </mc:AlternateContent>
      </p:grpSp>
      <p:cxnSp>
        <p:nvCxnSpPr>
          <p:cNvPr id="164" name="Straight Arrow Connector 163"/>
          <p:cNvCxnSpPr/>
          <p:nvPr/>
        </p:nvCxnSpPr>
        <p:spPr>
          <a:xfrm flipV="1">
            <a:off x="4713681" y="2561779"/>
            <a:ext cx="0" cy="29734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56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Recurrent Neural Nets</a:t>
            </a:r>
            <a:endParaRPr lang="en-US" dirty="0"/>
          </a:p>
        </p:txBody>
      </p:sp>
      <p:sp>
        <p:nvSpPr>
          <p:cNvPr id="3" name="Content Placeholder 2"/>
          <p:cNvSpPr>
            <a:spLocks noGrp="1"/>
          </p:cNvSpPr>
          <p:nvPr>
            <p:ph idx="1"/>
          </p:nvPr>
        </p:nvSpPr>
        <p:spPr>
          <a:xfrm>
            <a:off x="457200" y="1600200"/>
            <a:ext cx="6172200" cy="4525963"/>
          </a:xfrm>
        </p:spPr>
        <p:txBody>
          <a:bodyPr>
            <a:noAutofit/>
          </a:bodyPr>
          <a:lstStyle/>
          <a:p>
            <a:r>
              <a:rPr lang="en-US" sz="2400" dirty="0"/>
              <a:t>Humans don’t start their thinking from scratch every second. As you read this essay, you understand each word based on your understanding of previous words. You don’t throw everything away and start thinking from scratch again. Your thoughts have persistence.</a:t>
            </a:r>
          </a:p>
          <a:p>
            <a:r>
              <a:rPr lang="en-US" sz="2400" dirty="0"/>
              <a:t>Traditional neural networks can’t do this, and it seems like a major shortcoming</a:t>
            </a:r>
            <a:r>
              <a:rPr lang="en-US" sz="2400" dirty="0" smtClean="0"/>
              <a:t>.</a:t>
            </a:r>
          </a:p>
          <a:p>
            <a:r>
              <a:rPr lang="en-US" sz="2400" dirty="0"/>
              <a:t>Recurrent neural networks address this issue. They are networks with loops in them, allowing information to persist.</a:t>
            </a:r>
          </a:p>
          <a:p>
            <a:endParaRPr lang="en-US" sz="24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2331893"/>
            <a:ext cx="2138756" cy="3002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9223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Unrolled Neural Network</a:t>
            </a:r>
            <a:endParaRPr lang="en-US" dirty="0"/>
          </a:p>
        </p:txBody>
      </p:sp>
      <p:sp>
        <p:nvSpPr>
          <p:cNvPr id="3" name="Content Placeholder 2"/>
          <p:cNvSpPr>
            <a:spLocks noGrp="1"/>
          </p:cNvSpPr>
          <p:nvPr>
            <p:ph idx="1"/>
          </p:nvPr>
        </p:nvSpPr>
        <p:spPr/>
        <p:txBody>
          <a:bodyPr/>
          <a:lstStyle/>
          <a:p>
            <a:r>
              <a:rPr lang="en-US" dirty="0"/>
              <a:t>A recurrent neural network can be thought of as multiple copies of the same network, each passing a message to a successor. </a:t>
            </a:r>
          </a:p>
        </p:txBody>
      </p:sp>
      <p:pic>
        <p:nvPicPr>
          <p:cNvPr id="2050" name="Picture 2" descr="https://miro.medium.com/max/627/1*xLcQd_xeBWHeC6CeYSJ9b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505200"/>
            <a:ext cx="7925157"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4059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Vanilla Neural Networks</a:t>
            </a:r>
          </a:p>
        </p:txBody>
      </p:sp>
      <p:sp>
        <p:nvSpPr>
          <p:cNvPr id="3" name="Content Placeholder 2"/>
          <p:cNvSpPr>
            <a:spLocks noGrp="1"/>
          </p:cNvSpPr>
          <p:nvPr>
            <p:ph idx="1"/>
          </p:nvPr>
        </p:nvSpPr>
        <p:spPr/>
        <p:txBody>
          <a:bodyPr/>
          <a:lstStyle/>
          <a:p>
            <a:r>
              <a:rPr lang="en-US" dirty="0"/>
              <a:t>they accept a fixed-sized vector as input (e.g. an image) </a:t>
            </a:r>
            <a:r>
              <a:rPr lang="en-US" dirty="0" smtClean="0"/>
              <a:t> </a:t>
            </a:r>
          </a:p>
          <a:p>
            <a:r>
              <a:rPr lang="en-US" dirty="0" smtClean="0"/>
              <a:t>produce </a:t>
            </a:r>
            <a:r>
              <a:rPr lang="en-US" dirty="0"/>
              <a:t>a fixed-sized vector as output (e.g. probabilities of different classes). </a:t>
            </a:r>
            <a:endParaRPr lang="en-US" dirty="0" smtClean="0"/>
          </a:p>
          <a:p>
            <a:r>
              <a:rPr lang="en-US" dirty="0" smtClean="0"/>
              <a:t>These </a:t>
            </a:r>
            <a:r>
              <a:rPr lang="en-US" dirty="0"/>
              <a:t>models perform this mapping using a fixed amount of computational steps (e.g. the number of layers in the model).</a:t>
            </a:r>
          </a:p>
        </p:txBody>
      </p:sp>
    </p:spTree>
    <p:extLst>
      <p:ext uri="{BB962C8B-B14F-4D97-AF65-F5344CB8AC3E}">
        <p14:creationId xmlns:p14="http://schemas.microsoft.com/office/powerpoint/2010/main" val="12812397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RNN</a:t>
            </a:r>
            <a:endParaRPr lang="en-US" dirty="0"/>
          </a:p>
        </p:txBody>
      </p:sp>
      <p:sp>
        <p:nvSpPr>
          <p:cNvPr id="3" name="Content Placeholder 2"/>
          <p:cNvSpPr>
            <a:spLocks noGrp="1"/>
          </p:cNvSpPr>
          <p:nvPr>
            <p:ph idx="1"/>
          </p:nvPr>
        </p:nvSpPr>
        <p:spPr/>
        <p:txBody>
          <a:bodyPr>
            <a:noAutofit/>
          </a:bodyPr>
          <a:lstStyle/>
          <a:p>
            <a:r>
              <a:rPr lang="en-US" sz="1800" dirty="0"/>
              <a:t>Vanilla mode of processing without RNN, from fixed-sized input to fixed-sized output (e.g. image classification).</a:t>
            </a:r>
          </a:p>
          <a:p>
            <a:r>
              <a:rPr lang="en-US" sz="1800" dirty="0"/>
              <a:t>Sequence output (e.g. image captioning takes an image and outputs a sentence of words).</a:t>
            </a:r>
          </a:p>
          <a:p>
            <a:r>
              <a:rPr lang="en-US" sz="1800" dirty="0"/>
              <a:t>Sequence input (e.g. sentiment analysis where a given sentence is classified as expressing positive or negative sentiment)</a:t>
            </a:r>
          </a:p>
          <a:p>
            <a:r>
              <a:rPr lang="en-US" sz="1800" dirty="0"/>
              <a:t>Sequence input and sequence output (e.g. Machine Translation: an RNN reads a sentence in English and then outputs a sentence in French).</a:t>
            </a:r>
          </a:p>
          <a:p>
            <a:r>
              <a:rPr lang="en-US" sz="1800" dirty="0"/>
              <a:t>Synced sequence input and output (e.g. video classification where we wish to label each frame of the video).</a:t>
            </a:r>
          </a:p>
          <a:p>
            <a:endParaRPr lang="en-US" sz="18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4600575"/>
            <a:ext cx="6667500" cy="218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0657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 y="182881"/>
            <a:ext cx="9085647" cy="1325563"/>
          </a:xfrm>
        </p:spPr>
        <p:txBody>
          <a:bodyPr anchor="t"/>
          <a:lstStyle/>
          <a:p>
            <a:r>
              <a:rPr lang="en-US" dirty="0"/>
              <a:t>Examples of sequence data</a:t>
            </a:r>
          </a:p>
        </p:txBody>
      </p:sp>
      <p:sp>
        <p:nvSpPr>
          <p:cNvPr id="3" name="TextBox 2"/>
          <p:cNvSpPr txBox="1"/>
          <p:nvPr/>
        </p:nvSpPr>
        <p:spPr>
          <a:xfrm>
            <a:off x="-7076872" y="-3929974"/>
            <a:ext cx="184731" cy="307777"/>
          </a:xfrm>
          <a:prstGeom prst="rect">
            <a:avLst/>
          </a:prstGeom>
          <a:noFill/>
        </p:spPr>
        <p:txBody>
          <a:bodyPr wrap="none" rtlCol="0">
            <a:spAutoFit/>
          </a:bodyPr>
          <a:lstStyle/>
          <a:p>
            <a:endParaRPr lang="en-US" sz="1400" dirty="0"/>
          </a:p>
        </p:txBody>
      </p:sp>
      <p:grpSp>
        <p:nvGrpSpPr>
          <p:cNvPr id="101" name="Group 100"/>
          <p:cNvGrpSpPr/>
          <p:nvPr/>
        </p:nvGrpSpPr>
        <p:grpSpPr>
          <a:xfrm>
            <a:off x="134246" y="1614115"/>
            <a:ext cx="8622107" cy="942975"/>
            <a:chOff x="178994" y="2060516"/>
            <a:chExt cx="11496143" cy="942975"/>
          </a:xfrm>
        </p:grpSpPr>
        <p:sp>
          <p:nvSpPr>
            <p:cNvPr id="45" name="TextBox 44"/>
            <p:cNvSpPr txBox="1"/>
            <p:nvPr/>
          </p:nvSpPr>
          <p:spPr>
            <a:xfrm>
              <a:off x="178994" y="2323572"/>
              <a:ext cx="2712708"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Music generation</a:t>
              </a:r>
            </a:p>
          </p:txBody>
        </p:sp>
        <p:pic>
          <p:nvPicPr>
            <p:cNvPr id="62" name="Picture 61"/>
            <p:cNvPicPr>
              <a:picLocks noChangeAspect="1"/>
            </p:cNvPicPr>
            <p:nvPr/>
          </p:nvPicPr>
          <p:blipFill rotWithShape="1">
            <a:blip r:embed="rId2"/>
            <a:srcRect l="29075" t="63067" r="51253" b="29284"/>
            <a:stretch/>
          </p:blipFill>
          <p:spPr>
            <a:xfrm>
              <a:off x="8925760" y="2060516"/>
              <a:ext cx="2749377" cy="942975"/>
            </a:xfrm>
            <a:prstGeom prst="rect">
              <a:avLst/>
            </a:prstGeom>
          </p:spPr>
        </p:pic>
        <mc:AlternateContent xmlns:mc="http://schemas.openxmlformats.org/markup-compatibility/2006" xmlns:a14="http://schemas.microsoft.com/office/drawing/2010/main">
          <mc:Choice Requires="a14">
            <p:sp>
              <p:nvSpPr>
                <p:cNvPr id="63" name="TextBox 62"/>
                <p:cNvSpPr txBox="1"/>
                <p:nvPr/>
              </p:nvSpPr>
              <p:spPr>
                <a:xfrm>
                  <a:off x="5339503" y="2221207"/>
                  <a:ext cx="53689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ea typeface="Cambria Math" charset="0"/>
                            <a:cs typeface="Cambria Math" charset="0"/>
                          </a:rPr>
                          <m:t>∅</m:t>
                        </m:r>
                      </m:oMath>
                    </m:oMathPara>
                  </a14:m>
                  <a:endParaRPr lang="en-US" sz="1100" dirty="0"/>
                </a:p>
              </p:txBody>
            </p:sp>
          </mc:Choice>
          <mc:Fallback xmlns="">
            <p:sp>
              <p:nvSpPr>
                <p:cNvPr id="63" name="TextBox 62"/>
                <p:cNvSpPr txBox="1">
                  <a:spLocks noRot="1" noChangeAspect="1" noMove="1" noResize="1" noEditPoints="1" noAdjustHandles="1" noChangeArrowheads="1" noChangeShapeType="1" noTextEdit="1"/>
                </p:cNvSpPr>
                <p:nvPr/>
              </p:nvSpPr>
              <p:spPr>
                <a:xfrm>
                  <a:off x="5339504" y="2221207"/>
                  <a:ext cx="492443" cy="523220"/>
                </a:xfrm>
                <a:prstGeom prst="rect">
                  <a:avLst/>
                </a:prstGeom>
                <a:blipFill rotWithShape="0">
                  <a:blip r:embed="rId3"/>
                  <a:stretch>
                    <a:fillRect/>
                  </a:stretch>
                </a:blipFill>
              </p:spPr>
              <p:txBody>
                <a:bodyPr/>
                <a:lstStyle/>
                <a:p>
                  <a:r>
                    <a:rPr lang="en-US">
                      <a:noFill/>
                    </a:rPr>
                    <a:t> </a:t>
                  </a:r>
                </a:p>
              </p:txBody>
            </p:sp>
          </mc:Fallback>
        </mc:AlternateContent>
        <p:cxnSp>
          <p:nvCxnSpPr>
            <p:cNvPr id="65" name="Straight Arrow Connector 64"/>
            <p:cNvCxnSpPr/>
            <p:nvPr/>
          </p:nvCxnSpPr>
          <p:spPr>
            <a:xfrm>
              <a:off x="7514169" y="2557647"/>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a:off x="134246" y="517773"/>
            <a:ext cx="9337411" cy="1757363"/>
            <a:chOff x="178994" y="731501"/>
            <a:chExt cx="12449881" cy="1757363"/>
          </a:xfrm>
        </p:grpSpPr>
        <p:sp>
          <p:nvSpPr>
            <p:cNvPr id="9" name="TextBox 8"/>
            <p:cNvSpPr txBox="1"/>
            <p:nvPr/>
          </p:nvSpPr>
          <p:spPr>
            <a:xfrm>
              <a:off x="178994" y="1305849"/>
              <a:ext cx="2977515" cy="369332"/>
            </a:xfrm>
            <a:prstGeom prst="rect">
              <a:avLst/>
            </a:prstGeom>
            <a:noFill/>
          </p:spPr>
          <p:txBody>
            <a:bodyPr wrap="square" rtlCol="0">
              <a:spAutoFit/>
            </a:bodyPr>
            <a:lstStyle/>
            <a:p>
              <a:r>
                <a:rPr lang="en-US" dirty="0">
                  <a:latin typeface="Century Schoolbook" charset="0"/>
                  <a:ea typeface="Century Schoolbook" charset="0"/>
                  <a:cs typeface="Century Schoolbook" charset="0"/>
                </a:rPr>
                <a:t>Speech recognition</a:t>
              </a:r>
            </a:p>
          </p:txBody>
        </p:sp>
        <p:pic>
          <p:nvPicPr>
            <p:cNvPr id="26" name="Picture 25"/>
            <p:cNvPicPr>
              <a:picLocks noChangeAspect="1"/>
            </p:cNvPicPr>
            <p:nvPr/>
          </p:nvPicPr>
          <p:blipFill rotWithShape="1">
            <a:blip r:embed="rId4"/>
            <a:srcRect l="-1" t="24417" r="40431" b="17652"/>
            <a:stretch/>
          </p:blipFill>
          <p:spPr>
            <a:xfrm>
              <a:off x="4334377" y="731501"/>
              <a:ext cx="2589257" cy="1757363"/>
            </a:xfrm>
            <a:prstGeom prst="rect">
              <a:avLst/>
            </a:prstGeom>
          </p:spPr>
        </p:pic>
        <p:sp>
          <p:nvSpPr>
            <p:cNvPr id="35" name="TextBox 34"/>
            <p:cNvSpPr txBox="1"/>
            <p:nvPr/>
          </p:nvSpPr>
          <p:spPr>
            <a:xfrm>
              <a:off x="8452696" y="1167772"/>
              <a:ext cx="4176179" cy="584775"/>
            </a:xfrm>
            <a:prstGeom prst="rect">
              <a:avLst/>
            </a:prstGeom>
            <a:noFill/>
          </p:spPr>
          <p:txBody>
            <a:bodyPr wrap="square" rtlCol="0">
              <a:spAutoFit/>
            </a:bodyPr>
            <a:lstStyle/>
            <a:p>
              <a:r>
                <a:rPr lang="en-US" sz="1600" dirty="0">
                  <a:latin typeface="Century Schoolbook" charset="0"/>
                  <a:ea typeface="Century Schoolbook" charset="0"/>
                  <a:cs typeface="Century Schoolbook" charset="0"/>
                </a:rPr>
                <a:t>“The quick brown fox jumped over the lazy dog.”</a:t>
              </a:r>
            </a:p>
          </p:txBody>
        </p:sp>
        <p:cxnSp>
          <p:nvCxnSpPr>
            <p:cNvPr id="66" name="Straight Arrow Connector 65"/>
            <p:cNvCxnSpPr/>
            <p:nvPr/>
          </p:nvCxnSpPr>
          <p:spPr>
            <a:xfrm>
              <a:off x="7514169" y="1521715"/>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134246" y="2456881"/>
            <a:ext cx="8481709" cy="606955"/>
            <a:chOff x="178994" y="3037197"/>
            <a:chExt cx="11308945" cy="606955"/>
          </a:xfrm>
        </p:grpSpPr>
        <p:sp>
          <p:nvSpPr>
            <p:cNvPr id="67" name="TextBox 66"/>
            <p:cNvSpPr txBox="1"/>
            <p:nvPr/>
          </p:nvSpPr>
          <p:spPr>
            <a:xfrm>
              <a:off x="178994" y="3160307"/>
              <a:ext cx="3670236"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Sentiment classification</a:t>
              </a:r>
            </a:p>
          </p:txBody>
        </p:sp>
        <p:sp>
          <p:nvSpPr>
            <p:cNvPr id="68" name="TextBox 67"/>
            <p:cNvSpPr txBox="1"/>
            <p:nvPr/>
          </p:nvSpPr>
          <p:spPr>
            <a:xfrm>
              <a:off x="4021857" y="3037197"/>
              <a:ext cx="3214301" cy="584775"/>
            </a:xfrm>
            <a:prstGeom prst="rect">
              <a:avLst/>
            </a:prstGeom>
            <a:noFill/>
          </p:spPr>
          <p:txBody>
            <a:bodyPr wrap="square" rtlCol="0">
              <a:spAutoFit/>
            </a:bodyPr>
            <a:lstStyle/>
            <a:p>
              <a:pPr algn="ctr"/>
              <a:r>
                <a:rPr lang="en-US" sz="1600" dirty="0">
                  <a:latin typeface="Century Schoolbook" charset="0"/>
                  <a:ea typeface="Century Schoolbook" charset="0"/>
                  <a:cs typeface="Century Schoolbook" charset="0"/>
                </a:rPr>
                <a:t>“There is nothing to like in this movie.”</a:t>
              </a:r>
            </a:p>
          </p:txBody>
        </p:sp>
        <p:cxnSp>
          <p:nvCxnSpPr>
            <p:cNvPr id="69" name="Straight Arrow Connector 68"/>
            <p:cNvCxnSpPr/>
            <p:nvPr/>
          </p:nvCxnSpPr>
          <p:spPr>
            <a:xfrm>
              <a:off x="7514169" y="3399076"/>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182935" y="3266545"/>
              <a:ext cx="2305004" cy="377607"/>
              <a:chOff x="8533045" y="3242433"/>
              <a:chExt cx="2305004" cy="377607"/>
            </a:xfrm>
          </p:grpSpPr>
          <p:sp>
            <p:nvSpPr>
              <p:cNvPr id="71" name="5-Point Star 70"/>
              <p:cNvSpPr/>
              <p:nvPr/>
            </p:nvSpPr>
            <p:spPr>
              <a:xfrm>
                <a:off x="8533045" y="3247680"/>
                <a:ext cx="400050" cy="372303"/>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2" name="5-Point Star 71"/>
              <p:cNvSpPr/>
              <p:nvPr/>
            </p:nvSpPr>
            <p:spPr>
              <a:xfrm>
                <a:off x="9009284" y="3242434"/>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3" name="5-Point Star 72"/>
              <p:cNvSpPr/>
              <p:nvPr/>
            </p:nvSpPr>
            <p:spPr>
              <a:xfrm>
                <a:off x="9485522" y="3242434"/>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4" name="5-Point Star 73"/>
              <p:cNvSpPr/>
              <p:nvPr/>
            </p:nvSpPr>
            <p:spPr>
              <a:xfrm>
                <a:off x="9961760" y="3247737"/>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5" name="5-Point Star 74"/>
              <p:cNvSpPr/>
              <p:nvPr/>
            </p:nvSpPr>
            <p:spPr>
              <a:xfrm>
                <a:off x="10437999" y="3242433"/>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grpSp>
        <p:nvGrpSpPr>
          <p:cNvPr id="103" name="Group 102"/>
          <p:cNvGrpSpPr/>
          <p:nvPr/>
        </p:nvGrpSpPr>
        <p:grpSpPr>
          <a:xfrm>
            <a:off x="138290" y="3348281"/>
            <a:ext cx="8999118" cy="369332"/>
            <a:chOff x="184387" y="4018442"/>
            <a:chExt cx="11998824" cy="369332"/>
          </a:xfrm>
        </p:grpSpPr>
        <p:sp>
          <p:nvSpPr>
            <p:cNvPr id="77" name="TextBox 76"/>
            <p:cNvSpPr txBox="1"/>
            <p:nvPr/>
          </p:nvSpPr>
          <p:spPr>
            <a:xfrm>
              <a:off x="184387" y="4018442"/>
              <a:ext cx="359115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DNA sequence analysis</a:t>
              </a:r>
            </a:p>
          </p:txBody>
        </p:sp>
        <p:sp>
          <p:nvSpPr>
            <p:cNvPr id="78" name="TextBox 77"/>
            <p:cNvSpPr txBox="1"/>
            <p:nvPr/>
          </p:nvSpPr>
          <p:spPr>
            <a:xfrm>
              <a:off x="3979926" y="4068782"/>
              <a:ext cx="3574056" cy="307777"/>
            </a:xfrm>
            <a:prstGeom prst="rect">
              <a:avLst/>
            </a:prstGeom>
            <a:noFill/>
          </p:spPr>
          <p:txBody>
            <a:bodyPr wrap="none" rtlCol="0">
              <a:spAutoFit/>
            </a:bodyPr>
            <a:lstStyle/>
            <a:p>
              <a:r>
                <a:rPr lang="en-US" sz="1400" dirty="0">
                  <a:latin typeface="Century Schoolbook" charset="0"/>
                  <a:ea typeface="Century Schoolbook" charset="0"/>
                  <a:cs typeface="Century Schoolbook" charset="0"/>
                </a:rPr>
                <a:t>AGCCCCTGTGAGGAACTAG</a:t>
              </a:r>
            </a:p>
          </p:txBody>
        </p:sp>
        <p:cxnSp>
          <p:nvCxnSpPr>
            <p:cNvPr id="79" name="Straight Arrow Connector 78"/>
            <p:cNvCxnSpPr/>
            <p:nvPr/>
          </p:nvCxnSpPr>
          <p:spPr>
            <a:xfrm>
              <a:off x="7514169" y="4263561"/>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8609155" y="4055129"/>
              <a:ext cx="3574056" cy="307777"/>
            </a:xfrm>
            <a:prstGeom prst="rect">
              <a:avLst/>
            </a:prstGeom>
            <a:noFill/>
          </p:spPr>
          <p:txBody>
            <a:bodyPr wrap="none" rtlCol="0">
              <a:spAutoFit/>
            </a:bodyPr>
            <a:lstStyle/>
            <a:p>
              <a:r>
                <a:rPr lang="en-US" sz="1400" dirty="0">
                  <a:latin typeface="Century Schoolbook" charset="0"/>
                  <a:ea typeface="Century Schoolbook" charset="0"/>
                  <a:cs typeface="Century Schoolbook" charset="0"/>
                </a:rPr>
                <a:t>AG</a:t>
              </a:r>
              <a:r>
                <a:rPr lang="en-US" sz="1400" dirty="0">
                  <a:solidFill>
                    <a:srgbClr val="FF0000"/>
                  </a:solidFill>
                  <a:latin typeface="Century Schoolbook" charset="0"/>
                  <a:ea typeface="Century Schoolbook" charset="0"/>
                  <a:cs typeface="Century Schoolbook" charset="0"/>
                </a:rPr>
                <a:t>CCCCTGTGAGGAACT</a:t>
              </a:r>
              <a:r>
                <a:rPr lang="en-US" sz="1400" dirty="0">
                  <a:latin typeface="Century Schoolbook" charset="0"/>
                  <a:ea typeface="Century Schoolbook" charset="0"/>
                  <a:cs typeface="Century Schoolbook" charset="0"/>
                </a:rPr>
                <a:t>AG</a:t>
              </a:r>
            </a:p>
          </p:txBody>
        </p:sp>
      </p:grpSp>
      <p:grpSp>
        <p:nvGrpSpPr>
          <p:cNvPr id="104" name="Group 103"/>
          <p:cNvGrpSpPr/>
          <p:nvPr/>
        </p:nvGrpSpPr>
        <p:grpSpPr>
          <a:xfrm>
            <a:off x="138800" y="4058511"/>
            <a:ext cx="8892731" cy="595394"/>
            <a:chOff x="185066" y="4828043"/>
            <a:chExt cx="11856975" cy="595394"/>
          </a:xfrm>
        </p:grpSpPr>
        <p:sp>
          <p:nvSpPr>
            <p:cNvPr id="82" name="TextBox 81"/>
            <p:cNvSpPr txBox="1"/>
            <p:nvPr/>
          </p:nvSpPr>
          <p:spPr>
            <a:xfrm>
              <a:off x="185066" y="4838662"/>
              <a:ext cx="3140176"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Machine translation</a:t>
              </a:r>
            </a:p>
          </p:txBody>
        </p:sp>
        <p:sp>
          <p:nvSpPr>
            <p:cNvPr id="83" name="TextBox 82"/>
            <p:cNvSpPr txBox="1"/>
            <p:nvPr/>
          </p:nvSpPr>
          <p:spPr>
            <a:xfrm>
              <a:off x="3887411" y="4828043"/>
              <a:ext cx="3483185" cy="584775"/>
            </a:xfrm>
            <a:prstGeom prst="rect">
              <a:avLst/>
            </a:prstGeom>
            <a:noFill/>
          </p:spPr>
          <p:txBody>
            <a:bodyPr wrap="square" rtlCol="0">
              <a:spAutoFit/>
            </a:bodyPr>
            <a:lstStyle/>
            <a:p>
              <a:pPr algn="ctr"/>
              <a:r>
                <a:rPr lang="en-US" sz="1600" dirty="0">
                  <a:latin typeface="Century Schoolbook" charset="0"/>
                  <a:ea typeface="Century Schoolbook" charset="0"/>
                  <a:cs typeface="Century Schoolbook" charset="0"/>
                </a:rPr>
                <a:t>Voulez-vous chanter avec moi?</a:t>
              </a:r>
            </a:p>
          </p:txBody>
        </p:sp>
        <p:cxnSp>
          <p:nvCxnSpPr>
            <p:cNvPr id="84" name="Straight Arrow Connector 83"/>
            <p:cNvCxnSpPr/>
            <p:nvPr/>
          </p:nvCxnSpPr>
          <p:spPr>
            <a:xfrm>
              <a:off x="7514169" y="5086150"/>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8558856" y="4838662"/>
              <a:ext cx="3483185" cy="584775"/>
            </a:xfrm>
            <a:prstGeom prst="rect">
              <a:avLst/>
            </a:prstGeom>
            <a:noFill/>
          </p:spPr>
          <p:txBody>
            <a:bodyPr wrap="square" rtlCol="0">
              <a:spAutoFit/>
            </a:bodyPr>
            <a:lstStyle/>
            <a:p>
              <a:pPr algn="ctr"/>
              <a:r>
                <a:rPr lang="en-US" sz="1600" dirty="0">
                  <a:latin typeface="Century Schoolbook" charset="0"/>
                  <a:ea typeface="Century Schoolbook" charset="0"/>
                  <a:cs typeface="Century Schoolbook" charset="0"/>
                </a:rPr>
                <a:t>Do you want to sing with me?</a:t>
              </a:r>
            </a:p>
          </p:txBody>
        </p:sp>
      </p:grpSp>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21078" y="8001812"/>
            <a:ext cx="361532" cy="896259"/>
          </a:xfrm>
          <a:prstGeom prst="rect">
            <a:avLst/>
          </a:prstGeom>
        </p:spPr>
      </p:pic>
      <p:grpSp>
        <p:nvGrpSpPr>
          <p:cNvPr id="105" name="Group 104"/>
          <p:cNvGrpSpPr/>
          <p:nvPr/>
        </p:nvGrpSpPr>
        <p:grpSpPr>
          <a:xfrm>
            <a:off x="137161" y="4855111"/>
            <a:ext cx="8192099" cy="844378"/>
            <a:chOff x="182880" y="5535928"/>
            <a:chExt cx="10922799" cy="844378"/>
          </a:xfrm>
        </p:grpSpPr>
        <p:sp>
          <p:nvSpPr>
            <p:cNvPr id="86" name="TextBox 85"/>
            <p:cNvSpPr txBox="1"/>
            <p:nvPr/>
          </p:nvSpPr>
          <p:spPr>
            <a:xfrm>
              <a:off x="182880" y="5651581"/>
              <a:ext cx="3877557"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Video activity recognition</a:t>
              </a:r>
            </a:p>
          </p:txBody>
        </p:sp>
        <p:grpSp>
          <p:nvGrpSpPr>
            <p:cNvPr id="92" name="Group 91"/>
            <p:cNvGrpSpPr/>
            <p:nvPr/>
          </p:nvGrpSpPr>
          <p:grpSpPr>
            <a:xfrm>
              <a:off x="4402334" y="5535928"/>
              <a:ext cx="2372797" cy="844378"/>
              <a:chOff x="4402334" y="5535928"/>
              <a:chExt cx="2372797" cy="844378"/>
            </a:xfrm>
          </p:grpSpPr>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2334" y="5535929"/>
                <a:ext cx="553931" cy="844376"/>
              </a:xfrm>
              <a:prstGeom prst="rect">
                <a:avLst/>
              </a:prstGeom>
            </p:spPr>
          </p:pic>
          <p:pic>
            <p:nvPicPr>
              <p:cNvPr id="88" name="Picture 87"/>
              <p:cNvPicPr>
                <a:picLocks noChangeAspect="1"/>
              </p:cNvPicPr>
              <p:nvPr/>
            </p:nvPicPr>
            <p:blipFill rotWithShape="1">
              <a:blip r:embed="rId7" cstate="print">
                <a:extLst>
                  <a:ext uri="{28A0092B-C50C-407E-A947-70E740481C1C}">
                    <a14:useLocalDpi xmlns:a14="http://schemas.microsoft.com/office/drawing/2010/main" val="0"/>
                  </a:ext>
                </a:extLst>
              </a:blip>
              <a:srcRect b="24572"/>
              <a:stretch/>
            </p:blipFill>
            <p:spPr>
              <a:xfrm>
                <a:off x="5622662" y="5535928"/>
                <a:ext cx="545607" cy="844377"/>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21200" y="5535928"/>
                <a:ext cx="553931" cy="844377"/>
              </a:xfrm>
              <a:prstGeom prst="rect">
                <a:avLst/>
              </a:prstGeom>
            </p:spPr>
          </p:pic>
          <p:pic>
            <p:nvPicPr>
              <p:cNvPr id="90" name="Picture 8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21045" y="5535928"/>
                <a:ext cx="545606" cy="844378"/>
              </a:xfrm>
              <a:prstGeom prst="rect">
                <a:avLst/>
              </a:prstGeom>
            </p:spPr>
          </p:pic>
        </p:grpSp>
        <p:cxnSp>
          <p:nvCxnSpPr>
            <p:cNvPr id="93" name="Straight Arrow Connector 92"/>
            <p:cNvCxnSpPr/>
            <p:nvPr/>
          </p:nvCxnSpPr>
          <p:spPr>
            <a:xfrm>
              <a:off x="7514169" y="5967598"/>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763003" y="5696415"/>
              <a:ext cx="1342676"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Running</a:t>
              </a:r>
            </a:p>
          </p:txBody>
        </p:sp>
      </p:grpSp>
      <p:grpSp>
        <p:nvGrpSpPr>
          <p:cNvPr id="106" name="Group 105"/>
          <p:cNvGrpSpPr/>
          <p:nvPr/>
        </p:nvGrpSpPr>
        <p:grpSpPr>
          <a:xfrm>
            <a:off x="137160" y="5876548"/>
            <a:ext cx="9064524" cy="592493"/>
            <a:chOff x="347877" y="6357015"/>
            <a:chExt cx="12086032" cy="592493"/>
          </a:xfrm>
        </p:grpSpPr>
        <p:sp>
          <p:nvSpPr>
            <p:cNvPr id="95" name="TextBox 94"/>
            <p:cNvSpPr txBox="1"/>
            <p:nvPr/>
          </p:nvSpPr>
          <p:spPr>
            <a:xfrm>
              <a:off x="347877" y="6357015"/>
              <a:ext cx="3695884"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Name entity recognition</a:t>
              </a:r>
            </a:p>
          </p:txBody>
        </p:sp>
        <p:sp>
          <p:nvSpPr>
            <p:cNvPr id="96" name="TextBox 95"/>
            <p:cNvSpPr txBox="1"/>
            <p:nvPr/>
          </p:nvSpPr>
          <p:spPr>
            <a:xfrm>
              <a:off x="4098666" y="6364733"/>
              <a:ext cx="3483187" cy="584775"/>
            </a:xfrm>
            <a:prstGeom prst="rect">
              <a:avLst/>
            </a:prstGeom>
            <a:noFill/>
          </p:spPr>
          <p:txBody>
            <a:bodyPr wrap="square" rtlCol="0">
              <a:spAutoFit/>
            </a:bodyPr>
            <a:lstStyle/>
            <a:p>
              <a:pPr algn="ctr"/>
              <a:r>
                <a:rPr lang="en-US" sz="1600" dirty="0">
                  <a:latin typeface="Century Schoolbook" charset="0"/>
                  <a:ea typeface="Century Schoolbook" charset="0"/>
                  <a:cs typeface="Century Schoolbook" charset="0"/>
                </a:rPr>
                <a:t>Yesterday, Harry Potter met Hermione Granger.</a:t>
              </a:r>
            </a:p>
          </p:txBody>
        </p:sp>
        <p:cxnSp>
          <p:nvCxnSpPr>
            <p:cNvPr id="97" name="Straight Arrow Connector 96"/>
            <p:cNvCxnSpPr/>
            <p:nvPr/>
          </p:nvCxnSpPr>
          <p:spPr>
            <a:xfrm>
              <a:off x="7679166" y="6626939"/>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999154" y="6364733"/>
              <a:ext cx="3434755" cy="584775"/>
            </a:xfrm>
            <a:prstGeom prst="rect">
              <a:avLst/>
            </a:prstGeom>
            <a:noFill/>
          </p:spPr>
          <p:txBody>
            <a:bodyPr wrap="square" rtlCol="0">
              <a:spAutoFit/>
            </a:bodyPr>
            <a:lstStyle/>
            <a:p>
              <a:pPr algn="ctr"/>
              <a:r>
                <a:rPr lang="en-US" sz="1600" dirty="0">
                  <a:latin typeface="Century Schoolbook" charset="0"/>
                  <a:ea typeface="Century Schoolbook" charset="0"/>
                  <a:cs typeface="Century Schoolbook" charset="0"/>
                </a:rPr>
                <a:t>Yesterday, </a:t>
              </a:r>
              <a:r>
                <a:rPr lang="en-US" sz="1600" dirty="0">
                  <a:solidFill>
                    <a:srgbClr val="FF0000"/>
                  </a:solidFill>
                  <a:latin typeface="Century Schoolbook" charset="0"/>
                  <a:ea typeface="Century Schoolbook" charset="0"/>
                  <a:cs typeface="Century Schoolbook" charset="0"/>
                </a:rPr>
                <a:t>Harry Potter  </a:t>
              </a:r>
              <a:r>
                <a:rPr lang="en-US" sz="1600" dirty="0">
                  <a:latin typeface="Century Schoolbook" charset="0"/>
                  <a:ea typeface="Century Schoolbook" charset="0"/>
                  <a:cs typeface="Century Schoolbook" charset="0"/>
                </a:rPr>
                <a:t>met </a:t>
              </a:r>
              <a:r>
                <a:rPr lang="en-US" sz="1600" dirty="0">
                  <a:solidFill>
                    <a:srgbClr val="FF0000"/>
                  </a:solidFill>
                  <a:latin typeface="Century Schoolbook" charset="0"/>
                  <a:ea typeface="Century Schoolbook" charset="0"/>
                  <a:cs typeface="Century Schoolbook" charset="0"/>
                </a:rPr>
                <a:t>Hermione Granger</a:t>
              </a:r>
              <a:r>
                <a:rPr lang="en-US" sz="1600" dirty="0">
                  <a:latin typeface="Century Schoolbook" charset="0"/>
                  <a:ea typeface="Century Schoolbook" charset="0"/>
                  <a:cs typeface="Century Schoolbook" charset="0"/>
                </a:rPr>
                <a:t>.</a:t>
              </a:r>
            </a:p>
          </p:txBody>
        </p:sp>
      </p:grpSp>
    </p:spTree>
    <p:extLst>
      <p:ext uri="{BB962C8B-B14F-4D97-AF65-F5344CB8AC3E}">
        <p14:creationId xmlns:p14="http://schemas.microsoft.com/office/powerpoint/2010/main" val="167228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 y="182881"/>
            <a:ext cx="9085647" cy="1325563"/>
          </a:xfrm>
        </p:spPr>
        <p:txBody>
          <a:bodyPr anchor="t"/>
          <a:lstStyle/>
          <a:p>
            <a:r>
              <a:rPr lang="en-US"/>
              <a:t>Representing </a:t>
            </a:r>
            <a:r>
              <a:rPr lang="en-US" dirty="0"/>
              <a:t>words</a:t>
            </a:r>
          </a:p>
        </p:txBody>
      </p:sp>
      <p:sp>
        <p:nvSpPr>
          <p:cNvPr id="3" name="TextBox 2"/>
          <p:cNvSpPr txBox="1"/>
          <p:nvPr/>
        </p:nvSpPr>
        <p:spPr>
          <a:xfrm>
            <a:off x="-7076872" y="-3929974"/>
            <a:ext cx="184731" cy="307777"/>
          </a:xfrm>
          <a:prstGeom prst="rect">
            <a:avLst/>
          </a:prstGeom>
          <a:noFill/>
        </p:spPr>
        <p:txBody>
          <a:bodyPr wrap="none" rtlCol="0">
            <a:spAutoFit/>
          </a:bodyPr>
          <a:lstStyle/>
          <a:p>
            <a:endParaRPr lang="en-US" sz="1400" dirty="0"/>
          </a:p>
        </p:txBody>
      </p:sp>
      <p:sp>
        <p:nvSpPr>
          <p:cNvPr id="4" name="TextBox 3"/>
          <p:cNvSpPr txBox="1"/>
          <p:nvPr/>
        </p:nvSpPr>
        <p:spPr>
          <a:xfrm>
            <a:off x="672811" y="1293000"/>
            <a:ext cx="434734"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x:</a:t>
            </a:r>
          </a:p>
        </p:txBody>
      </p:sp>
      <p:sp>
        <p:nvSpPr>
          <p:cNvPr id="51" name="TextBox 50"/>
          <p:cNvSpPr txBox="1"/>
          <p:nvPr/>
        </p:nvSpPr>
        <p:spPr>
          <a:xfrm>
            <a:off x="1611456" y="1323777"/>
            <a:ext cx="7532544" cy="400110"/>
          </a:xfrm>
          <a:prstGeom prst="rect">
            <a:avLst/>
          </a:prstGeom>
          <a:noFill/>
        </p:spPr>
        <p:txBody>
          <a:bodyPr wrap="square" rtlCol="0">
            <a:spAutoFit/>
          </a:bodyPr>
          <a:lstStyle/>
          <a:p>
            <a:r>
              <a:rPr lang="en-US" sz="2000" dirty="0">
                <a:latin typeface="Century Schoolbook" charset="0"/>
                <a:ea typeface="Century Schoolbook" charset="0"/>
                <a:cs typeface="Century Schoolbook" charset="0"/>
              </a:rPr>
              <a:t>Harry Potter and Hermione Granger invented a new spell.  </a:t>
            </a:r>
          </a:p>
        </p:txBody>
      </p:sp>
      <mc:AlternateContent xmlns:mc="http://schemas.openxmlformats.org/markup-compatibility/2006" xmlns:a14="http://schemas.microsoft.com/office/drawing/2010/main">
        <mc:Choice Requires="a14">
          <p:sp>
            <p:nvSpPr>
              <p:cNvPr id="5" name="TextBox 4"/>
              <p:cNvSpPr txBox="1"/>
              <p:nvPr/>
            </p:nvSpPr>
            <p:spPr>
              <a:xfrm>
                <a:off x="1611456" y="1878310"/>
                <a:ext cx="80086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a:ea typeface="Century Schoolbook" charset="0"/>
                              <a:cs typeface="Century Schoolbook" charset="0"/>
                            </a:rPr>
                          </m:ctrlPr>
                        </m:sSupPr>
                        <m:e>
                          <m:r>
                            <a:rPr lang="en-US" sz="2000" b="0" i="1" smtClean="0">
                              <a:latin typeface="Cambria Math" charset="0"/>
                              <a:ea typeface="Century Schoolbook" charset="0"/>
                              <a:cs typeface="Century Schoolbook" charset="0"/>
                            </a:rPr>
                            <m:t>𝑥</m:t>
                          </m:r>
                        </m:e>
                        <m:sup>
                          <m:r>
                            <a:rPr lang="en-US" sz="2000" b="0" i="1" smtClean="0">
                              <a:latin typeface="Cambria Math" charset="0"/>
                              <a:ea typeface="Century Schoolbook" charset="0"/>
                              <a:cs typeface="Century Schoolbook" charset="0"/>
                            </a:rPr>
                            <m:t>&lt;1&gt;</m:t>
                          </m:r>
                        </m:sup>
                      </m:sSup>
                    </m:oMath>
                  </m:oMathPara>
                </a14:m>
                <a:endParaRPr lang="en-US" sz="2000" dirty="0">
                  <a:latin typeface="Century Schoolbook" charset="0"/>
                  <a:ea typeface="Century Schoolbook" charset="0"/>
                  <a:cs typeface="Century Schoolbook"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611456" y="1878310"/>
                <a:ext cx="800860" cy="400110"/>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436045" y="1878310"/>
                <a:ext cx="80086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a:ea typeface="Century Schoolbook" charset="0"/>
                              <a:cs typeface="Century Schoolbook" charset="0"/>
                            </a:rPr>
                          </m:ctrlPr>
                        </m:sSupPr>
                        <m:e>
                          <m:r>
                            <a:rPr lang="en-US" sz="2000" b="0" i="1" smtClean="0">
                              <a:latin typeface="Cambria Math" charset="0"/>
                              <a:ea typeface="Century Schoolbook" charset="0"/>
                              <a:cs typeface="Century Schoolbook" charset="0"/>
                            </a:rPr>
                            <m:t>𝑥</m:t>
                          </m:r>
                        </m:e>
                        <m:sup>
                          <m:r>
                            <a:rPr lang="en-US" sz="2000" b="0" i="1" smtClean="0">
                              <a:latin typeface="Cambria Math" charset="0"/>
                              <a:ea typeface="Century Schoolbook" charset="0"/>
                              <a:cs typeface="Century Schoolbook" charset="0"/>
                            </a:rPr>
                            <m:t>&lt;2&gt;</m:t>
                          </m:r>
                        </m:sup>
                      </m:sSup>
                    </m:oMath>
                  </m:oMathPara>
                </a14:m>
                <a:endParaRPr lang="en-US" sz="2000" dirty="0">
                  <a:latin typeface="Century Schoolbook" charset="0"/>
                  <a:ea typeface="Century Schoolbook" charset="0"/>
                  <a:cs typeface="Century Schoolboo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436045" y="1878310"/>
                <a:ext cx="800860" cy="40011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246152" y="1878310"/>
                <a:ext cx="80086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a:ea typeface="Century Schoolbook" charset="0"/>
                              <a:cs typeface="Century Schoolbook" charset="0"/>
                            </a:rPr>
                          </m:ctrlPr>
                        </m:sSupPr>
                        <m:e>
                          <m:r>
                            <a:rPr lang="en-US" sz="2000" b="0" i="1" smtClean="0">
                              <a:latin typeface="Cambria Math" charset="0"/>
                              <a:ea typeface="Century Schoolbook" charset="0"/>
                              <a:cs typeface="Century Schoolbook" charset="0"/>
                            </a:rPr>
                            <m:t>𝑥</m:t>
                          </m:r>
                        </m:e>
                        <m:sup>
                          <m:r>
                            <a:rPr lang="en-US" sz="2000" b="0" i="1" smtClean="0">
                              <a:latin typeface="Cambria Math" charset="0"/>
                              <a:ea typeface="Century Schoolbook" charset="0"/>
                              <a:cs typeface="Century Schoolbook" charset="0"/>
                            </a:rPr>
                            <m:t>&lt;3&gt;</m:t>
                          </m:r>
                        </m:sup>
                      </m:sSup>
                    </m:oMath>
                  </m:oMathPara>
                </a14:m>
                <a:endParaRPr lang="en-US" sz="2000" dirty="0">
                  <a:latin typeface="Century Schoolbook" charset="0"/>
                  <a:ea typeface="Century Schoolbook" charset="0"/>
                  <a:cs typeface="Century Schoolboo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246152" y="1878310"/>
                <a:ext cx="800860" cy="40011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886369" y="1877774"/>
                <a:ext cx="47481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m:t>
                      </m:r>
                    </m:oMath>
                  </m:oMathPara>
                </a14:m>
                <a:endParaRPr lang="en-US" sz="2000" dirty="0">
                  <a:latin typeface="Century Schoolbook" charset="0"/>
                  <a:ea typeface="Century Schoolbook" charset="0"/>
                  <a:cs typeface="Century Schoolbook"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886369" y="1877774"/>
                <a:ext cx="474810" cy="40011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185677" y="1877774"/>
                <a:ext cx="79444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a:ea typeface="Century Schoolbook" charset="0"/>
                              <a:cs typeface="Century Schoolbook" charset="0"/>
                            </a:rPr>
                          </m:ctrlPr>
                        </m:sSupPr>
                        <m:e>
                          <m:r>
                            <a:rPr lang="en-US" sz="2000" b="0" i="1" smtClean="0">
                              <a:latin typeface="Cambria Math" charset="0"/>
                              <a:ea typeface="Century Schoolbook" charset="0"/>
                              <a:cs typeface="Century Schoolbook" charset="0"/>
                            </a:rPr>
                            <m:t>𝑥</m:t>
                          </m:r>
                        </m:e>
                        <m:sup>
                          <m:r>
                            <a:rPr lang="en-US" sz="2000" b="0" i="1" smtClean="0">
                              <a:latin typeface="Cambria Math" charset="0"/>
                              <a:ea typeface="Century Schoolbook" charset="0"/>
                              <a:cs typeface="Century Schoolbook" charset="0"/>
                            </a:rPr>
                            <m:t>&lt;9&gt;</m:t>
                          </m:r>
                        </m:sup>
                      </m:sSup>
                    </m:oMath>
                  </m:oMathPara>
                </a14:m>
                <a:endParaRPr lang="en-US" sz="2000" dirty="0">
                  <a:latin typeface="Century Schoolbook" charset="0"/>
                  <a:ea typeface="Century Schoolbook" charset="0"/>
                  <a:cs typeface="Century Schoolbook"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185677" y="1877774"/>
                <a:ext cx="794448" cy="400110"/>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692397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 y="182881"/>
            <a:ext cx="9085647" cy="1325563"/>
          </a:xfrm>
        </p:spPr>
        <p:txBody>
          <a:bodyPr anchor="t"/>
          <a:lstStyle/>
          <a:p>
            <a:r>
              <a:rPr lang="en-US" dirty="0"/>
              <a:t>Why not a standard network?</a:t>
            </a:r>
          </a:p>
        </p:txBody>
      </p:sp>
      <p:sp>
        <p:nvSpPr>
          <p:cNvPr id="3" name="TextBox 2"/>
          <p:cNvSpPr txBox="1"/>
          <p:nvPr/>
        </p:nvSpPr>
        <p:spPr>
          <a:xfrm>
            <a:off x="-7076872" y="-3929974"/>
            <a:ext cx="184731" cy="307777"/>
          </a:xfrm>
          <a:prstGeom prst="rect">
            <a:avLst/>
          </a:prstGeom>
          <a:noFill/>
        </p:spPr>
        <p:txBody>
          <a:bodyPr wrap="none" rtlCol="0">
            <a:spAutoFit/>
          </a:bodyPr>
          <a:lstStyle/>
          <a:p>
            <a:endParaRPr lang="en-US" sz="1400" dirty="0"/>
          </a:p>
        </p:txBody>
      </p:sp>
      <p:grpSp>
        <p:nvGrpSpPr>
          <p:cNvPr id="44" name="Group 43"/>
          <p:cNvGrpSpPr/>
          <p:nvPr/>
        </p:nvGrpSpPr>
        <p:grpSpPr>
          <a:xfrm>
            <a:off x="833097" y="1187674"/>
            <a:ext cx="886332" cy="2645349"/>
            <a:chOff x="1110640" y="1179337"/>
            <a:chExt cx="1181776" cy="2645349"/>
          </a:xfrm>
        </p:grpSpPr>
        <mc:AlternateContent xmlns:mc="http://schemas.openxmlformats.org/markup-compatibility/2006" xmlns:a14="http://schemas.microsoft.com/office/drawing/2010/main">
          <mc:Choice Requires="a14">
            <p:sp>
              <p:nvSpPr>
                <p:cNvPr id="8" name="TextBox 7"/>
                <p:cNvSpPr txBox="1"/>
                <p:nvPr/>
              </p:nvSpPr>
              <p:spPr>
                <a:xfrm>
                  <a:off x="1110640" y="1179337"/>
                  <a:ext cx="106781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a:ea typeface="Century Schoolbook" charset="0"/>
                                <a:cs typeface="Century Schoolbook" charset="0"/>
                              </a:rPr>
                            </m:ctrlPr>
                          </m:sSupPr>
                          <m:e>
                            <m:r>
                              <a:rPr lang="en-US" sz="2000" b="0" i="1" smtClean="0">
                                <a:latin typeface="Cambria Math" charset="0"/>
                                <a:ea typeface="Century Schoolbook" charset="0"/>
                                <a:cs typeface="Century Schoolbook" charset="0"/>
                              </a:rPr>
                              <m:t>𝑥</m:t>
                            </m:r>
                          </m:e>
                          <m:sup>
                            <m:r>
                              <a:rPr lang="en-US" sz="2000" b="0" i="1" smtClean="0">
                                <a:latin typeface="Cambria Math" charset="0"/>
                                <a:ea typeface="Century Schoolbook" charset="0"/>
                                <a:cs typeface="Century Schoolbook" charset="0"/>
                              </a:rPr>
                              <m:t>&lt;1&gt;</m:t>
                            </m:r>
                          </m:sup>
                        </m:sSup>
                      </m:oMath>
                    </m:oMathPara>
                  </a14:m>
                  <a:endParaRPr lang="en-US" sz="2000" dirty="0">
                    <a:latin typeface="Century Schoolbook" charset="0"/>
                    <a:ea typeface="Century Schoolbook" charset="0"/>
                    <a:cs typeface="Century Schoolboo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110640" y="1179337"/>
                  <a:ext cx="1046377"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110640" y="1886578"/>
                  <a:ext cx="106781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a:ea typeface="Century Schoolbook" charset="0"/>
                                <a:cs typeface="Century Schoolbook" charset="0"/>
                              </a:rPr>
                            </m:ctrlPr>
                          </m:sSupPr>
                          <m:e>
                            <m:r>
                              <a:rPr lang="en-US" sz="2000" b="0" i="1" smtClean="0">
                                <a:latin typeface="Cambria Math" charset="0"/>
                                <a:ea typeface="Century Schoolbook" charset="0"/>
                                <a:cs typeface="Century Schoolbook" charset="0"/>
                              </a:rPr>
                              <m:t>𝑥</m:t>
                            </m:r>
                          </m:e>
                          <m:sup>
                            <m:r>
                              <a:rPr lang="en-US" sz="2000" b="0" i="1" smtClean="0">
                                <a:latin typeface="Cambria Math" charset="0"/>
                                <a:ea typeface="Century Schoolbook" charset="0"/>
                                <a:cs typeface="Century Schoolbook" charset="0"/>
                              </a:rPr>
                              <m:t>&lt;2&gt;</m:t>
                            </m:r>
                          </m:sup>
                        </m:sSup>
                      </m:oMath>
                    </m:oMathPara>
                  </a14:m>
                  <a:endParaRPr lang="en-US" sz="2000" dirty="0">
                    <a:latin typeface="Century Schoolbook" charset="0"/>
                    <a:ea typeface="Century Schoolbook" charset="0"/>
                    <a:cs typeface="Century Schoolboo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110640" y="1886578"/>
                  <a:ext cx="1046377"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435697" y="2695131"/>
                  <a:ext cx="44713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m:t>
                        </m:r>
                      </m:oMath>
                    </m:oMathPara>
                  </a14:m>
                  <a:endParaRPr lang="en-US" sz="2000" dirty="0">
                    <a:latin typeface="Century Schoolbook" charset="0"/>
                    <a:ea typeface="Century Schoolbook" charset="0"/>
                    <a:cs typeface="Century Schoolbook"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435697" y="2695131"/>
                  <a:ext cx="396262"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110640" y="3424576"/>
                  <a:ext cx="118177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a:ea typeface="Century Schoolbook" charset="0"/>
                                <a:cs typeface="Century Schoolbook" charset="0"/>
                              </a:rPr>
                            </m:ctrlPr>
                          </m:sSupPr>
                          <m:e>
                            <m:r>
                              <a:rPr lang="en-US" sz="2000" b="0" i="1" smtClean="0">
                                <a:latin typeface="Cambria Math" charset="0"/>
                                <a:ea typeface="Century Schoolbook" charset="0"/>
                                <a:cs typeface="Century Schoolbook" charset="0"/>
                              </a:rPr>
                              <m:t>𝑥</m:t>
                            </m:r>
                          </m:e>
                          <m:sup>
                            <m:r>
                              <a:rPr lang="en-US" sz="2000" b="0" i="1" smtClean="0">
                                <a:latin typeface="Cambria Math" charset="0"/>
                                <a:ea typeface="Century Schoolbook" charset="0"/>
                                <a:cs typeface="Century Schoolbook" charset="0"/>
                              </a:rPr>
                              <m:t>&lt;</m:t>
                            </m:r>
                            <m:sSub>
                              <m:sSubPr>
                                <m:ctrlPr>
                                  <a:rPr lang="en-US" sz="2000" b="0" i="1" smtClean="0">
                                    <a:latin typeface="Cambria Math"/>
                                    <a:ea typeface="Century Schoolbook" charset="0"/>
                                    <a:cs typeface="Century Schoolbook" charset="0"/>
                                  </a:rPr>
                                </m:ctrlPr>
                              </m:sSubPr>
                              <m:e>
                                <m:r>
                                  <a:rPr lang="en-US" sz="2000" b="0" i="1" smtClean="0">
                                    <a:latin typeface="Cambria Math" charset="0"/>
                                    <a:ea typeface="Century Schoolbook" charset="0"/>
                                    <a:cs typeface="Century Schoolbook" charset="0"/>
                                  </a:rPr>
                                  <m:t>𝑇</m:t>
                                </m:r>
                              </m:e>
                              <m:sub>
                                <m:r>
                                  <a:rPr lang="en-US" sz="2000" b="0" i="1" smtClean="0">
                                    <a:latin typeface="Cambria Math" charset="0"/>
                                    <a:ea typeface="Century Schoolbook" charset="0"/>
                                    <a:cs typeface="Century Schoolbook" charset="0"/>
                                  </a:rPr>
                                  <m:t>𝑥</m:t>
                                </m:r>
                              </m:sub>
                            </m:sSub>
                            <m:r>
                              <a:rPr lang="en-US" sz="2000" b="0" i="1" smtClean="0">
                                <a:latin typeface="Cambria Math" charset="0"/>
                                <a:ea typeface="Century Schoolbook" charset="0"/>
                                <a:cs typeface="Century Schoolbook" charset="0"/>
                              </a:rPr>
                              <m:t>&gt;</m:t>
                            </m:r>
                          </m:sup>
                        </m:sSup>
                      </m:oMath>
                    </m:oMathPara>
                  </a14:m>
                  <a:endParaRPr lang="en-US" sz="2000" dirty="0">
                    <a:latin typeface="Century Schoolbook" charset="0"/>
                    <a:ea typeface="Century Schoolbook" charset="0"/>
                    <a:cs typeface="Century Schoolbook"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110640" y="3424576"/>
                  <a:ext cx="1164421" cy="523220"/>
                </a:xfrm>
                <a:prstGeom prst="rect">
                  <a:avLst/>
                </a:prstGeom>
                <a:blipFill rotWithShape="0">
                  <a:blip r:embed="rId5"/>
                  <a:stretch>
                    <a:fillRect/>
                  </a:stretch>
                </a:blipFill>
              </p:spPr>
              <p:txBody>
                <a:bodyPr/>
                <a:lstStyle/>
                <a:p>
                  <a:r>
                    <a:rPr lang="en-US">
                      <a:noFill/>
                    </a:rPr>
                    <a:t> </a:t>
                  </a:r>
                </a:p>
              </p:txBody>
            </p:sp>
          </mc:Fallback>
        </mc:AlternateContent>
      </p:grpSp>
      <p:sp>
        <p:nvSpPr>
          <p:cNvPr id="6" name="Oval 5"/>
          <p:cNvSpPr/>
          <p:nvPr/>
        </p:nvSpPr>
        <p:spPr>
          <a:xfrm>
            <a:off x="2858259" y="1513568"/>
            <a:ext cx="27432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Oval 12"/>
          <p:cNvSpPr/>
          <p:nvPr/>
        </p:nvSpPr>
        <p:spPr>
          <a:xfrm>
            <a:off x="2858259" y="2036788"/>
            <a:ext cx="27432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Oval 13"/>
          <p:cNvSpPr/>
          <p:nvPr/>
        </p:nvSpPr>
        <p:spPr>
          <a:xfrm>
            <a:off x="2858259" y="3382356"/>
            <a:ext cx="27432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mc:AlternateContent xmlns:mc="http://schemas.openxmlformats.org/markup-compatibility/2006" xmlns:a14="http://schemas.microsoft.com/office/drawing/2010/main">
        <mc:Choice Requires="a14">
          <p:sp>
            <p:nvSpPr>
              <p:cNvPr id="15" name="TextBox 14"/>
              <p:cNvSpPr txBox="1"/>
              <p:nvPr/>
            </p:nvSpPr>
            <p:spPr>
              <a:xfrm>
                <a:off x="2846820" y="2630842"/>
                <a:ext cx="33534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m:t>
                      </m:r>
                    </m:oMath>
                  </m:oMathPara>
                </a14:m>
                <a:endParaRPr lang="en-US" sz="2000" dirty="0">
                  <a:latin typeface="Century Schoolbook" charset="0"/>
                  <a:ea typeface="Century Schoolbook" charset="0"/>
                  <a:cs typeface="Century Schoolbook"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846820" y="2630842"/>
                <a:ext cx="335348" cy="400110"/>
              </a:xfrm>
              <a:prstGeom prst="rect">
                <a:avLst/>
              </a:prstGeom>
              <a:blipFill rotWithShape="1">
                <a:blip r:embed="rId6"/>
                <a:stretch>
                  <a:fillRect/>
                </a:stretch>
              </a:blipFill>
            </p:spPr>
            <p:txBody>
              <a:bodyPr/>
              <a:lstStyle/>
              <a:p>
                <a:r>
                  <a:rPr lang="en-US">
                    <a:noFill/>
                  </a:rPr>
                  <a:t> </a:t>
                </a:r>
              </a:p>
            </p:txBody>
          </p:sp>
        </mc:Fallback>
      </mc:AlternateContent>
      <p:sp>
        <p:nvSpPr>
          <p:cNvPr id="7" name="Rectangle 6"/>
          <p:cNvSpPr/>
          <p:nvPr/>
        </p:nvSpPr>
        <p:spPr>
          <a:xfrm>
            <a:off x="2830442" y="1474697"/>
            <a:ext cx="329954" cy="231370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Oval 16"/>
          <p:cNvSpPr/>
          <p:nvPr/>
        </p:nvSpPr>
        <p:spPr>
          <a:xfrm>
            <a:off x="4560335" y="1512859"/>
            <a:ext cx="27432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Oval 17"/>
          <p:cNvSpPr/>
          <p:nvPr/>
        </p:nvSpPr>
        <p:spPr>
          <a:xfrm>
            <a:off x="4560335" y="2036079"/>
            <a:ext cx="27432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Oval 18"/>
          <p:cNvSpPr/>
          <p:nvPr/>
        </p:nvSpPr>
        <p:spPr>
          <a:xfrm>
            <a:off x="4560335" y="3381647"/>
            <a:ext cx="27432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mc:AlternateContent xmlns:mc="http://schemas.openxmlformats.org/markup-compatibility/2006" xmlns:a14="http://schemas.microsoft.com/office/drawing/2010/main">
        <mc:Choice Requires="a14">
          <p:sp>
            <p:nvSpPr>
              <p:cNvPr id="20" name="TextBox 19"/>
              <p:cNvSpPr txBox="1"/>
              <p:nvPr/>
            </p:nvSpPr>
            <p:spPr>
              <a:xfrm>
                <a:off x="4548897" y="2630133"/>
                <a:ext cx="33534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m:t>
                      </m:r>
                    </m:oMath>
                  </m:oMathPara>
                </a14:m>
                <a:endParaRPr lang="en-US" sz="2000" dirty="0">
                  <a:latin typeface="Century Schoolbook" charset="0"/>
                  <a:ea typeface="Century Schoolbook" charset="0"/>
                  <a:cs typeface="Century Schoolbook"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548897" y="2630133"/>
                <a:ext cx="335348" cy="400110"/>
              </a:xfrm>
              <a:prstGeom prst="rect">
                <a:avLst/>
              </a:prstGeom>
              <a:blipFill rotWithShape="1">
                <a:blip r:embed="rId7"/>
                <a:stretch>
                  <a:fillRect/>
                </a:stretch>
              </a:blipFill>
            </p:spPr>
            <p:txBody>
              <a:bodyPr/>
              <a:lstStyle/>
              <a:p>
                <a:r>
                  <a:rPr lang="en-US">
                    <a:noFill/>
                  </a:rPr>
                  <a:t> </a:t>
                </a:r>
              </a:p>
            </p:txBody>
          </p:sp>
        </mc:Fallback>
      </mc:AlternateContent>
      <p:sp>
        <p:nvSpPr>
          <p:cNvPr id="21" name="Rectangle 20"/>
          <p:cNvSpPr/>
          <p:nvPr/>
        </p:nvSpPr>
        <p:spPr>
          <a:xfrm>
            <a:off x="4532518" y="1473988"/>
            <a:ext cx="329954" cy="231370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6" name="Straight Arrow Connector 15"/>
          <p:cNvCxnSpPr/>
          <p:nvPr/>
        </p:nvCxnSpPr>
        <p:spPr>
          <a:xfrm>
            <a:off x="3551205" y="2807064"/>
            <a:ext cx="63855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1756523" y="1299243"/>
            <a:ext cx="27432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 name="Oval 24"/>
          <p:cNvSpPr/>
          <p:nvPr/>
        </p:nvSpPr>
        <p:spPr>
          <a:xfrm>
            <a:off x="1756523" y="1992031"/>
            <a:ext cx="27432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Oval 25"/>
          <p:cNvSpPr/>
          <p:nvPr/>
        </p:nvSpPr>
        <p:spPr>
          <a:xfrm>
            <a:off x="1756523" y="3520258"/>
            <a:ext cx="27432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8" name="Straight Arrow Connector 27"/>
          <p:cNvCxnSpPr/>
          <p:nvPr/>
        </p:nvCxnSpPr>
        <p:spPr>
          <a:xfrm>
            <a:off x="2142481" y="1469078"/>
            <a:ext cx="449369" cy="23529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2142482" y="3381647"/>
            <a:ext cx="477185" cy="32149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147203" y="2209913"/>
            <a:ext cx="458555" cy="14369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5878024" y="1295825"/>
            <a:ext cx="27432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p:cNvSpPr/>
          <p:nvPr/>
        </p:nvSpPr>
        <p:spPr>
          <a:xfrm>
            <a:off x="5878024" y="2034843"/>
            <a:ext cx="27432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9" name="Oval 38"/>
          <p:cNvSpPr/>
          <p:nvPr/>
        </p:nvSpPr>
        <p:spPr>
          <a:xfrm>
            <a:off x="5878024" y="3512878"/>
            <a:ext cx="27432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Oval 39"/>
          <p:cNvSpPr/>
          <p:nvPr/>
        </p:nvSpPr>
        <p:spPr>
          <a:xfrm>
            <a:off x="5878024" y="2773861"/>
            <a:ext cx="27432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1" name="Straight Arrow Connector 40"/>
          <p:cNvCxnSpPr/>
          <p:nvPr/>
        </p:nvCxnSpPr>
        <p:spPr>
          <a:xfrm flipV="1">
            <a:off x="5073247" y="1616247"/>
            <a:ext cx="587720" cy="19556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5073247" y="2217724"/>
            <a:ext cx="587720" cy="5764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073247" y="2849191"/>
            <a:ext cx="587720" cy="10755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073247" y="3542393"/>
            <a:ext cx="587720" cy="10755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6427468" y="1175255"/>
                <a:ext cx="80733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a:ea typeface="Century Schoolbook" charset="0"/>
                              <a:cs typeface="Century Schoolbook" charset="0"/>
                            </a:rPr>
                          </m:ctrlPr>
                        </m:sSupPr>
                        <m:e>
                          <m:r>
                            <a:rPr lang="en-US" sz="2000" b="0" i="1" smtClean="0">
                              <a:latin typeface="Cambria Math" charset="0"/>
                              <a:ea typeface="Century Schoolbook" charset="0"/>
                              <a:cs typeface="Century Schoolbook" charset="0"/>
                            </a:rPr>
                            <m:t>𝑦</m:t>
                          </m:r>
                        </m:e>
                        <m:sup>
                          <m:r>
                            <a:rPr lang="en-US" sz="2000" b="0" i="1" smtClean="0">
                              <a:latin typeface="Cambria Math" charset="0"/>
                              <a:ea typeface="Century Schoolbook" charset="0"/>
                              <a:cs typeface="Century Schoolbook" charset="0"/>
                            </a:rPr>
                            <m:t>&lt;1&gt;</m:t>
                          </m:r>
                        </m:sup>
                      </m:sSup>
                    </m:oMath>
                  </m:oMathPara>
                </a14:m>
                <a:endParaRPr lang="en-US" sz="2000" dirty="0">
                  <a:latin typeface="Century Schoolbook" charset="0"/>
                  <a:ea typeface="Century Schoolbook" charset="0"/>
                  <a:cs typeface="Century Schoolbook" charset="0"/>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6427468" y="1175255"/>
                <a:ext cx="807336" cy="400110"/>
              </a:xfrm>
              <a:prstGeom prst="rect">
                <a:avLst/>
              </a:prstGeom>
              <a:blipFill rotWithShape="1">
                <a:blip r:embed="rId8"/>
                <a:stretch>
                  <a:fillRect b="-1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427468" y="1918526"/>
                <a:ext cx="80733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a:ea typeface="Century Schoolbook" charset="0"/>
                              <a:cs typeface="Century Schoolbook" charset="0"/>
                            </a:rPr>
                          </m:ctrlPr>
                        </m:sSupPr>
                        <m:e>
                          <m:r>
                            <a:rPr lang="en-US" sz="2000" b="0" i="1" smtClean="0">
                              <a:latin typeface="Cambria Math" charset="0"/>
                              <a:ea typeface="Century Schoolbook" charset="0"/>
                              <a:cs typeface="Century Schoolbook" charset="0"/>
                            </a:rPr>
                            <m:t>𝑦</m:t>
                          </m:r>
                        </m:e>
                        <m:sup>
                          <m:r>
                            <a:rPr lang="en-US" sz="2000" b="0" i="1" smtClean="0">
                              <a:latin typeface="Cambria Math" charset="0"/>
                              <a:ea typeface="Century Schoolbook" charset="0"/>
                              <a:cs typeface="Century Schoolbook" charset="0"/>
                            </a:rPr>
                            <m:t>&lt;2&gt;</m:t>
                          </m:r>
                        </m:sup>
                      </m:sSup>
                    </m:oMath>
                  </m:oMathPara>
                </a14:m>
                <a:endParaRPr lang="en-US" sz="2000" dirty="0">
                  <a:latin typeface="Century Schoolbook" charset="0"/>
                  <a:ea typeface="Century Schoolbook" charset="0"/>
                  <a:cs typeface="Century Schoolbook"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6427468" y="1918526"/>
                <a:ext cx="807336" cy="400110"/>
              </a:xfrm>
              <a:prstGeom prst="rect">
                <a:avLst/>
              </a:prstGeom>
              <a:blipFill rotWithShape="1">
                <a:blip r:embed="rId9"/>
                <a:stretch>
                  <a:fillRect b="-1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6671260" y="2695131"/>
                <a:ext cx="33534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m:t>
                      </m:r>
                    </m:oMath>
                  </m:oMathPara>
                </a14:m>
                <a:endParaRPr lang="en-US" sz="2000" dirty="0">
                  <a:latin typeface="Century Schoolbook" charset="0"/>
                  <a:ea typeface="Century Schoolbook" charset="0"/>
                  <a:cs typeface="Century Schoolbook" charset="0"/>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6671260" y="2695131"/>
                <a:ext cx="335348" cy="400110"/>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6427468" y="3424576"/>
                <a:ext cx="900823" cy="406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a:ea typeface="Century Schoolbook" charset="0"/>
                              <a:cs typeface="Century Schoolbook" charset="0"/>
                            </a:rPr>
                          </m:ctrlPr>
                        </m:sSupPr>
                        <m:e>
                          <m:r>
                            <a:rPr lang="en-US" sz="2000" b="0" i="1" smtClean="0">
                              <a:latin typeface="Cambria Math" charset="0"/>
                              <a:ea typeface="Century Schoolbook" charset="0"/>
                              <a:cs typeface="Century Schoolbook" charset="0"/>
                            </a:rPr>
                            <m:t>𝑦</m:t>
                          </m:r>
                        </m:e>
                        <m:sup>
                          <m:r>
                            <a:rPr lang="en-US" sz="2000" b="0" i="1" smtClean="0">
                              <a:latin typeface="Cambria Math" charset="0"/>
                              <a:ea typeface="Century Schoolbook" charset="0"/>
                              <a:cs typeface="Century Schoolbook" charset="0"/>
                            </a:rPr>
                            <m:t>&lt;</m:t>
                          </m:r>
                          <m:sSub>
                            <m:sSubPr>
                              <m:ctrlPr>
                                <a:rPr lang="en-US" sz="2000" b="0" i="1" smtClean="0">
                                  <a:latin typeface="Cambria Math"/>
                                  <a:ea typeface="Century Schoolbook" charset="0"/>
                                  <a:cs typeface="Century Schoolbook" charset="0"/>
                                </a:rPr>
                              </m:ctrlPr>
                            </m:sSubPr>
                            <m:e>
                              <m:r>
                                <a:rPr lang="en-US" sz="2000" b="0" i="1" smtClean="0">
                                  <a:latin typeface="Cambria Math" charset="0"/>
                                  <a:ea typeface="Century Schoolbook" charset="0"/>
                                  <a:cs typeface="Century Schoolbook" charset="0"/>
                                </a:rPr>
                                <m:t>𝑇</m:t>
                              </m:r>
                            </m:e>
                            <m:sub>
                              <m:r>
                                <a:rPr lang="en-US" sz="2000" b="0" i="1" smtClean="0">
                                  <a:latin typeface="Cambria Math" charset="0"/>
                                  <a:ea typeface="Century Schoolbook" charset="0"/>
                                  <a:cs typeface="Century Schoolbook" charset="0"/>
                                </a:rPr>
                                <m:t>𝑦</m:t>
                              </m:r>
                            </m:sub>
                          </m:sSub>
                          <m:r>
                            <a:rPr lang="en-US" sz="2000" b="0" i="1" smtClean="0">
                              <a:latin typeface="Cambria Math" charset="0"/>
                              <a:ea typeface="Century Schoolbook" charset="0"/>
                              <a:cs typeface="Century Schoolbook" charset="0"/>
                            </a:rPr>
                            <m:t>&gt;</m:t>
                          </m:r>
                        </m:sup>
                      </m:sSup>
                    </m:oMath>
                  </m:oMathPara>
                </a14:m>
                <a:endParaRPr lang="en-US" sz="2000" dirty="0">
                  <a:latin typeface="Century Schoolbook" charset="0"/>
                  <a:ea typeface="Century Schoolbook" charset="0"/>
                  <a:cs typeface="Century Schoolbook" charset="0"/>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6427468" y="3424576"/>
                <a:ext cx="900823" cy="406137"/>
              </a:xfrm>
              <a:prstGeom prst="rect">
                <a:avLst/>
              </a:prstGeom>
              <a:blipFill rotWithShape="1">
                <a:blip r:embed="rId11"/>
                <a:stretch>
                  <a:fillRect b="-10606"/>
                </a:stretch>
              </a:blipFill>
            </p:spPr>
            <p:txBody>
              <a:bodyPr/>
              <a:lstStyle/>
              <a:p>
                <a:r>
                  <a:rPr lang="en-US">
                    <a:noFill/>
                  </a:rPr>
                  <a:t> </a:t>
                </a:r>
              </a:p>
            </p:txBody>
          </p:sp>
        </mc:Fallback>
      </mc:AlternateContent>
      <p:sp>
        <p:nvSpPr>
          <p:cNvPr id="46" name="TextBox 45"/>
          <p:cNvSpPr txBox="1"/>
          <p:nvPr/>
        </p:nvSpPr>
        <p:spPr>
          <a:xfrm>
            <a:off x="285352" y="4598854"/>
            <a:ext cx="1603324" cy="461665"/>
          </a:xfrm>
          <a:prstGeom prst="rect">
            <a:avLst/>
          </a:prstGeom>
          <a:noFill/>
        </p:spPr>
        <p:txBody>
          <a:bodyPr wrap="none" rtlCol="0">
            <a:spAutoFit/>
          </a:bodyPr>
          <a:lstStyle/>
          <a:p>
            <a:r>
              <a:rPr lang="en-US" sz="2400">
                <a:latin typeface="Century Schoolbook" charset="0"/>
                <a:ea typeface="Century Schoolbook" charset="0"/>
                <a:cs typeface="Century Schoolbook" charset="0"/>
              </a:rPr>
              <a:t>Problems:</a:t>
            </a:r>
          </a:p>
        </p:txBody>
      </p:sp>
      <p:sp>
        <p:nvSpPr>
          <p:cNvPr id="54" name="TextBox 53"/>
          <p:cNvSpPr txBox="1"/>
          <p:nvPr/>
        </p:nvSpPr>
        <p:spPr>
          <a:xfrm>
            <a:off x="544392" y="5199235"/>
            <a:ext cx="7696338" cy="400110"/>
          </a:xfrm>
          <a:prstGeom prst="rect">
            <a:avLst/>
          </a:prstGeom>
          <a:noFill/>
        </p:spPr>
        <p:txBody>
          <a:bodyPr wrap="none" rtlCol="0">
            <a:spAutoFit/>
          </a:bodyPr>
          <a:lstStyle/>
          <a:p>
            <a:r>
              <a:rPr lang="en-US" sz="2000" dirty="0">
                <a:latin typeface="Century Schoolbook" charset="0"/>
                <a:ea typeface="Century Schoolbook" charset="0"/>
                <a:cs typeface="Century Schoolbook" charset="0"/>
              </a:rPr>
              <a:t>- Inputs, outputs can be different lengths in different examples.</a:t>
            </a:r>
          </a:p>
        </p:txBody>
      </p:sp>
      <p:sp>
        <p:nvSpPr>
          <p:cNvPr id="55" name="TextBox 54"/>
          <p:cNvSpPr txBox="1"/>
          <p:nvPr/>
        </p:nvSpPr>
        <p:spPr>
          <a:xfrm>
            <a:off x="544392" y="5785063"/>
            <a:ext cx="7956024" cy="400110"/>
          </a:xfrm>
          <a:prstGeom prst="rect">
            <a:avLst/>
          </a:prstGeom>
          <a:noFill/>
        </p:spPr>
        <p:txBody>
          <a:bodyPr wrap="none" rtlCol="0">
            <a:spAutoFit/>
          </a:bodyPr>
          <a:lstStyle/>
          <a:p>
            <a:r>
              <a:rPr lang="en-US" sz="2000" dirty="0">
                <a:latin typeface="Century Schoolbook" charset="0"/>
                <a:ea typeface="Century Schoolbook" charset="0"/>
                <a:cs typeface="Century Schoolbook" charset="0"/>
              </a:rPr>
              <a:t>- Doesn’t share features learned across different positions of text. </a:t>
            </a:r>
          </a:p>
        </p:txBody>
      </p:sp>
    </p:spTree>
    <p:extLst>
      <p:ext uri="{BB962C8B-B14F-4D97-AF65-F5344CB8AC3E}">
        <p14:creationId xmlns:p14="http://schemas.microsoft.com/office/powerpoint/2010/main" val="16986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P spid="15" grpId="0"/>
      <p:bldP spid="7" grpId="0" animBg="1"/>
      <p:bldP spid="17" grpId="0" animBg="1"/>
      <p:bldP spid="18" grpId="0" animBg="1"/>
      <p:bldP spid="19" grpId="0" animBg="1"/>
      <p:bldP spid="20" grpId="0"/>
      <p:bldP spid="21" grpId="0" animBg="1"/>
      <p:bldP spid="24" grpId="0" animBg="1"/>
      <p:bldP spid="25" grpId="0" animBg="1"/>
      <p:bldP spid="26" grpId="0" animBg="1"/>
      <p:bldP spid="37" grpId="0" animBg="1"/>
      <p:bldP spid="38" grpId="0" animBg="1"/>
      <p:bldP spid="39" grpId="0" animBg="1"/>
      <p:bldP spid="40" grpId="0" animBg="1"/>
      <p:bldP spid="48" grpId="0"/>
      <p:bldP spid="49" grpId="0"/>
      <p:bldP spid="50" grpId="0"/>
      <p:bldP spid="52" grpId="0"/>
      <p:bldP spid="46" grpId="0"/>
      <p:bldP spid="54"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 y="182881"/>
            <a:ext cx="9085647" cy="1325563"/>
          </a:xfrm>
        </p:spPr>
        <p:txBody>
          <a:bodyPr anchor="t"/>
          <a:lstStyle/>
          <a:p>
            <a:r>
              <a:rPr lang="en-US" dirty="0"/>
              <a:t>Forward Propagation</a:t>
            </a:r>
          </a:p>
        </p:txBody>
      </p:sp>
      <p:sp>
        <p:nvSpPr>
          <p:cNvPr id="3" name="TextBox 2"/>
          <p:cNvSpPr txBox="1"/>
          <p:nvPr/>
        </p:nvSpPr>
        <p:spPr>
          <a:xfrm>
            <a:off x="-7076872" y="-3929974"/>
            <a:ext cx="184731" cy="369332"/>
          </a:xfrm>
          <a:prstGeom prst="rect">
            <a:avLst/>
          </a:prstGeom>
          <a:noFill/>
        </p:spPr>
        <p:txBody>
          <a:bodyPr wrap="none" rtlCol="0">
            <a:spAutoFit/>
          </a:bodyPr>
          <a:lstStyle/>
          <a:p>
            <a:endParaRPr lang="en-US" dirty="0"/>
          </a:p>
        </p:txBody>
      </p:sp>
      <p:grpSp>
        <p:nvGrpSpPr>
          <p:cNvPr id="14" name="Group 13"/>
          <p:cNvGrpSpPr/>
          <p:nvPr/>
        </p:nvGrpSpPr>
        <p:grpSpPr>
          <a:xfrm>
            <a:off x="1254034" y="937097"/>
            <a:ext cx="6796706" cy="3297534"/>
            <a:chOff x="1201782" y="1655554"/>
            <a:chExt cx="9624719" cy="3622833"/>
          </a:xfrm>
        </p:grpSpPr>
        <p:grpSp>
          <p:nvGrpSpPr>
            <p:cNvPr id="13" name="Group 12"/>
            <p:cNvGrpSpPr/>
            <p:nvPr/>
          </p:nvGrpSpPr>
          <p:grpSpPr>
            <a:xfrm>
              <a:off x="1201782" y="1655554"/>
              <a:ext cx="9624719" cy="3622833"/>
              <a:chOff x="1201782" y="610526"/>
              <a:chExt cx="9624719" cy="3622833"/>
            </a:xfrm>
          </p:grpSpPr>
          <p:grpSp>
            <p:nvGrpSpPr>
              <p:cNvPr id="50" name="Group 49"/>
              <p:cNvGrpSpPr/>
              <p:nvPr/>
            </p:nvGrpSpPr>
            <p:grpSpPr>
              <a:xfrm>
                <a:off x="1201782" y="610526"/>
                <a:ext cx="9624719" cy="3622833"/>
                <a:chOff x="182880" y="479897"/>
                <a:chExt cx="9624719" cy="3622833"/>
              </a:xfrm>
            </p:grpSpPr>
            <mc:AlternateContent xmlns:mc="http://schemas.openxmlformats.org/markup-compatibility/2006" xmlns:a14="http://schemas.microsoft.com/office/drawing/2010/main">
              <mc:Choice Requires="a14">
                <p:sp>
                  <p:nvSpPr>
                    <p:cNvPr id="4" name="TextBox 3"/>
                    <p:cNvSpPr txBox="1"/>
                    <p:nvPr/>
                  </p:nvSpPr>
                  <p:spPr>
                    <a:xfrm>
                      <a:off x="182880" y="1904146"/>
                      <a:ext cx="1282182" cy="5072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r>
                                  <a:rPr lang="en-US" sz="2400" b="0" i="1" smtClean="0">
                                    <a:latin typeface="Cambria Math" charset="0"/>
                                  </a:rPr>
                                  <m:t>𝑎</m:t>
                                </m:r>
                              </m:e>
                              <m:sup>
                                <m:r>
                                  <a:rPr lang="en-US" sz="2400" b="0" i="1" smtClean="0">
                                    <a:latin typeface="Cambria Math" charset="0"/>
                                  </a:rPr>
                                  <m:t>&lt;0&gt;</m:t>
                                </m:r>
                              </m:sup>
                            </m:sSup>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182880" y="1904146"/>
                      <a:ext cx="905441" cy="461665"/>
                    </a:xfrm>
                    <a:prstGeom prst="rect">
                      <a:avLst/>
                    </a:prstGeom>
                    <a:blipFill rotWithShape="0">
                      <a:blip r:embed="rId2"/>
                      <a:stretch>
                        <a:fillRect/>
                      </a:stretch>
                    </a:blipFill>
                  </p:spPr>
                  <p:txBody>
                    <a:bodyPr/>
                    <a:lstStyle/>
                    <a:p>
                      <a:r>
                        <a:rPr lang="en-US">
                          <a:noFill/>
                        </a:rPr>
                        <a:t> </a:t>
                      </a:r>
                    </a:p>
                  </p:txBody>
                </p:sp>
              </mc:Fallback>
            </mc:AlternateContent>
            <p:grpSp>
              <p:nvGrpSpPr>
                <p:cNvPr id="5" name="Group 4"/>
                <p:cNvGrpSpPr/>
                <p:nvPr/>
              </p:nvGrpSpPr>
              <p:grpSpPr>
                <a:xfrm>
                  <a:off x="1846722" y="1371448"/>
                  <a:ext cx="374428" cy="1642834"/>
                  <a:chOff x="3773923" y="1474697"/>
                  <a:chExt cx="439938" cy="1941364"/>
                </a:xfrm>
              </p:grpSpPr>
              <p:sp>
                <p:nvSpPr>
                  <p:cNvPr id="7" name="Oval 6"/>
                  <p:cNvSpPr/>
                  <p:nvPr/>
                </p:nvSpPr>
                <p:spPr>
                  <a:xfrm>
                    <a:off x="3811012" y="1559575"/>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811012" y="2036788"/>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11012" y="2991214"/>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73923" y="1474697"/>
                    <a:ext cx="439938" cy="19413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811012" y="2514001"/>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p:cNvCxnSpPr/>
                <p:nvPr/>
              </p:nvCxnSpPr>
              <p:spPr>
                <a:xfrm>
                  <a:off x="1088321" y="2156620"/>
                  <a:ext cx="500332"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1580574" y="3595522"/>
                      <a:ext cx="1283998" cy="5072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r>
                                  <a:rPr lang="en-US" sz="2400" b="0" i="1" smtClean="0">
                                    <a:latin typeface="Cambria Math" charset="0"/>
                                  </a:rPr>
                                  <m:t>𝑥</m:t>
                                </m:r>
                              </m:e>
                              <m:sup>
                                <m:r>
                                  <a:rPr lang="en-US" sz="2400" b="0" i="1" smtClean="0">
                                    <a:latin typeface="Cambria Math" charset="0"/>
                                  </a:rPr>
                                  <m:t>&lt;1&gt;</m:t>
                                </m:r>
                              </m:sup>
                            </m:sSup>
                          </m:oMath>
                        </m:oMathPara>
                      </a14:m>
                      <a:endParaRPr lang="en-US" sz="2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1580574" y="3595522"/>
                      <a:ext cx="906723" cy="46166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744396" y="479897"/>
                      <a:ext cx="1292804" cy="5072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acc>
                                  <m:accPr>
                                    <m:chr m:val="̂"/>
                                    <m:ctrlPr>
                                      <a:rPr lang="en-US" sz="2400" b="0" i="1" smtClean="0">
                                        <a:latin typeface="Cambria Math"/>
                                      </a:rPr>
                                    </m:ctrlPr>
                                  </m:accPr>
                                  <m:e>
                                    <m:r>
                                      <a:rPr lang="en-US" sz="2400" b="0" i="1" smtClean="0">
                                        <a:latin typeface="Cambria Math" charset="0"/>
                                      </a:rPr>
                                      <m:t>𝑦</m:t>
                                    </m:r>
                                  </m:e>
                                </m:acc>
                              </m:e>
                              <m:sup>
                                <m:r>
                                  <a:rPr lang="en-US" sz="2400" b="0" i="1" smtClean="0">
                                    <a:latin typeface="Cambria Math" charset="0"/>
                                  </a:rPr>
                                  <m:t>&lt;1&gt;</m:t>
                                </m:r>
                              </m:sup>
                            </m:sSup>
                          </m:oMath>
                        </m:oMathPara>
                      </a14:m>
                      <a:endParaRPr lang="en-US" sz="2400" dirty="0"/>
                    </a:p>
                  </p:txBody>
                </p:sp>
              </mc:Choice>
              <mc:Fallback xmlns="">
                <p:sp>
                  <p:nvSpPr>
                    <p:cNvPr id="18" name="TextBox 17"/>
                    <p:cNvSpPr txBox="1">
                      <a:spLocks noRot="1" noChangeAspect="1" noMove="1" noResize="1" noEditPoints="1" noAdjustHandles="1" noChangeArrowheads="1" noChangeShapeType="1" noTextEdit="1"/>
                    </p:cNvSpPr>
                    <p:nvPr/>
                  </p:nvSpPr>
                  <p:spPr>
                    <a:xfrm>
                      <a:off x="1744396" y="479897"/>
                      <a:ext cx="912942" cy="461665"/>
                    </a:xfrm>
                    <a:prstGeom prst="rect">
                      <a:avLst/>
                    </a:prstGeom>
                    <a:blipFill rotWithShape="0">
                      <a:blip r:embed="rId4"/>
                      <a:stretch>
                        <a:fillRect t="-4348" b="-188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261507" y="1638036"/>
                      <a:ext cx="1282182" cy="5072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r>
                                  <a:rPr lang="en-US" sz="2400" b="0" i="1" smtClean="0">
                                    <a:latin typeface="Cambria Math" charset="0"/>
                                  </a:rPr>
                                  <m:t>𝑎</m:t>
                                </m:r>
                              </m:e>
                              <m:sup>
                                <m:r>
                                  <a:rPr lang="en-US" sz="2400" b="0" i="1" smtClean="0">
                                    <a:latin typeface="Cambria Math" charset="0"/>
                                  </a:rPr>
                                  <m:t>&lt;1&gt;</m:t>
                                </m:r>
                              </m:sup>
                            </m:sSup>
                          </m:oMath>
                        </m:oMathPara>
                      </a14:m>
                      <a:endParaRPr lang="en-US" sz="2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2261507" y="1638036"/>
                      <a:ext cx="905441" cy="461665"/>
                    </a:xfrm>
                    <a:prstGeom prst="rect">
                      <a:avLst/>
                    </a:prstGeom>
                    <a:blipFill rotWithShape="0">
                      <a:blip r:embed="rId5"/>
                      <a:stretch>
                        <a:fillRect/>
                      </a:stretch>
                    </a:blipFill>
                  </p:spPr>
                  <p:txBody>
                    <a:bodyPr/>
                    <a:lstStyle/>
                    <a:p>
                      <a:r>
                        <a:rPr lang="en-US">
                          <a:noFill/>
                        </a:rPr>
                        <a:t> </a:t>
                      </a:r>
                    </a:p>
                  </p:txBody>
                </p:sp>
              </mc:Fallback>
            </mc:AlternateContent>
            <p:grpSp>
              <p:nvGrpSpPr>
                <p:cNvPr id="20" name="Group 19"/>
                <p:cNvGrpSpPr/>
                <p:nvPr/>
              </p:nvGrpSpPr>
              <p:grpSpPr>
                <a:xfrm>
                  <a:off x="3233380" y="1371448"/>
                  <a:ext cx="374428" cy="1642834"/>
                  <a:chOff x="3773923" y="1474697"/>
                  <a:chExt cx="439938" cy="1941364"/>
                </a:xfrm>
              </p:grpSpPr>
              <p:sp>
                <p:nvSpPr>
                  <p:cNvPr id="21" name="Oval 20"/>
                  <p:cNvSpPr/>
                  <p:nvPr/>
                </p:nvSpPr>
                <p:spPr>
                  <a:xfrm>
                    <a:off x="3811012" y="1559575"/>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811012" y="2036788"/>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811012" y="2991214"/>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773923" y="1474697"/>
                    <a:ext cx="439938" cy="19413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811012" y="2514001"/>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6" name="Straight Arrow Connector 25"/>
                <p:cNvCxnSpPr/>
                <p:nvPr/>
              </p:nvCxnSpPr>
              <p:spPr>
                <a:xfrm>
                  <a:off x="2474979" y="2156620"/>
                  <a:ext cx="500332"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2967232" y="3595521"/>
                      <a:ext cx="1283998" cy="5072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r>
                                  <a:rPr lang="en-US" sz="2400" b="0" i="1" smtClean="0">
                                    <a:latin typeface="Cambria Math" charset="0"/>
                                  </a:rPr>
                                  <m:t>𝑥</m:t>
                                </m:r>
                              </m:e>
                              <m:sup>
                                <m:r>
                                  <a:rPr lang="en-US" sz="2400" b="0" i="1" smtClean="0">
                                    <a:latin typeface="Cambria Math" charset="0"/>
                                  </a:rPr>
                                  <m:t>&lt;2&gt;</m:t>
                                </m:r>
                              </m:sup>
                            </m:sSup>
                          </m:oMath>
                        </m:oMathPara>
                      </a14:m>
                      <a:endParaRPr lang="en-US" sz="2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2967232" y="3595521"/>
                      <a:ext cx="906723" cy="46166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131055" y="479897"/>
                      <a:ext cx="1292804" cy="5072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acc>
                                  <m:accPr>
                                    <m:chr m:val="̂"/>
                                    <m:ctrlPr>
                                      <a:rPr lang="en-US" sz="2400" b="0" i="1" smtClean="0">
                                        <a:latin typeface="Cambria Math"/>
                                      </a:rPr>
                                    </m:ctrlPr>
                                  </m:accPr>
                                  <m:e>
                                    <m:r>
                                      <a:rPr lang="en-US" sz="2400" b="0" i="1" smtClean="0">
                                        <a:latin typeface="Cambria Math" charset="0"/>
                                      </a:rPr>
                                      <m:t>𝑦</m:t>
                                    </m:r>
                                  </m:e>
                                </m:acc>
                              </m:e>
                              <m:sup>
                                <m:r>
                                  <a:rPr lang="en-US" sz="2400" b="0" i="1" smtClean="0">
                                    <a:latin typeface="Cambria Math" charset="0"/>
                                  </a:rPr>
                                  <m:t>&lt;2&gt;</m:t>
                                </m:r>
                              </m:sup>
                            </m:sSup>
                          </m:oMath>
                        </m:oMathPara>
                      </a14:m>
                      <a:endParaRPr lang="en-US" sz="2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3131054" y="479897"/>
                      <a:ext cx="912942" cy="461665"/>
                    </a:xfrm>
                    <a:prstGeom prst="rect">
                      <a:avLst/>
                    </a:prstGeom>
                    <a:blipFill rotWithShape="0">
                      <a:blip r:embed="rId7"/>
                      <a:stretch>
                        <a:fillRect l="-709" t="-4348" b="-188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735177" y="1659677"/>
                      <a:ext cx="1282182" cy="5072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r>
                                  <a:rPr lang="en-US" sz="2400" b="0" i="1" smtClean="0">
                                    <a:latin typeface="Cambria Math" charset="0"/>
                                  </a:rPr>
                                  <m:t>𝑎</m:t>
                                </m:r>
                              </m:e>
                              <m:sup>
                                <m:r>
                                  <a:rPr lang="en-US" sz="2400" b="0" i="1" smtClean="0">
                                    <a:latin typeface="Cambria Math" charset="0"/>
                                  </a:rPr>
                                  <m:t>&lt;2&gt;</m:t>
                                </m:r>
                              </m:sup>
                            </m:sSup>
                          </m:oMath>
                        </m:oMathPara>
                      </a14:m>
                      <a:endParaRPr lang="en-US" sz="2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735177" y="1659677"/>
                      <a:ext cx="905441" cy="461665"/>
                    </a:xfrm>
                    <a:prstGeom prst="rect">
                      <a:avLst/>
                    </a:prstGeom>
                    <a:blipFill rotWithShape="0">
                      <a:blip r:embed="rId8"/>
                      <a:stretch>
                        <a:fillRect/>
                      </a:stretch>
                    </a:blipFill>
                  </p:spPr>
                  <p:txBody>
                    <a:bodyPr/>
                    <a:lstStyle/>
                    <a:p>
                      <a:r>
                        <a:rPr lang="en-US">
                          <a:noFill/>
                        </a:rPr>
                        <a:t> </a:t>
                      </a:r>
                    </a:p>
                  </p:txBody>
                </p:sp>
              </mc:Fallback>
            </mc:AlternateContent>
            <p:grpSp>
              <p:nvGrpSpPr>
                <p:cNvPr id="30" name="Group 29"/>
                <p:cNvGrpSpPr/>
                <p:nvPr/>
              </p:nvGrpSpPr>
              <p:grpSpPr>
                <a:xfrm>
                  <a:off x="4707050" y="1371448"/>
                  <a:ext cx="374428" cy="1642834"/>
                  <a:chOff x="3773923" y="1474697"/>
                  <a:chExt cx="439938" cy="1941364"/>
                </a:xfrm>
              </p:grpSpPr>
              <p:sp>
                <p:nvSpPr>
                  <p:cNvPr id="31" name="Oval 30"/>
                  <p:cNvSpPr/>
                  <p:nvPr/>
                </p:nvSpPr>
                <p:spPr>
                  <a:xfrm>
                    <a:off x="3811012" y="1559575"/>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811012" y="2036788"/>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811012" y="2991214"/>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773923" y="1474697"/>
                    <a:ext cx="439938" cy="19413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811012" y="2514001"/>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Arrow Connector 35"/>
                <p:cNvCxnSpPr/>
                <p:nvPr/>
              </p:nvCxnSpPr>
              <p:spPr>
                <a:xfrm>
                  <a:off x="3948649" y="2156620"/>
                  <a:ext cx="500332"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p:cNvSpPr txBox="1"/>
                    <p:nvPr/>
                  </p:nvSpPr>
                  <p:spPr>
                    <a:xfrm>
                      <a:off x="4448982" y="3595520"/>
                      <a:ext cx="1283998" cy="5072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r>
                                  <a:rPr lang="en-US" sz="2400" b="0" i="1" smtClean="0">
                                    <a:latin typeface="Cambria Math" charset="0"/>
                                  </a:rPr>
                                  <m:t>𝑥</m:t>
                                </m:r>
                              </m:e>
                              <m:sup>
                                <m:r>
                                  <a:rPr lang="en-US" sz="2400" b="0" i="1" smtClean="0">
                                    <a:latin typeface="Cambria Math" charset="0"/>
                                  </a:rPr>
                                  <m:t>&lt;3&gt;</m:t>
                                </m:r>
                              </m:sup>
                            </m:sSup>
                          </m:oMath>
                        </m:oMathPara>
                      </a14:m>
                      <a:endParaRPr lang="en-US" sz="2400" dirty="0"/>
                    </a:p>
                  </p:txBody>
                </p:sp>
              </mc:Choice>
              <mc:Fallback xmlns="">
                <p:sp>
                  <p:nvSpPr>
                    <p:cNvPr id="37" name="TextBox 36"/>
                    <p:cNvSpPr txBox="1">
                      <a:spLocks noRot="1" noChangeAspect="1" noMove="1" noResize="1" noEditPoints="1" noAdjustHandles="1" noChangeArrowheads="1" noChangeShapeType="1" noTextEdit="1"/>
                    </p:cNvSpPr>
                    <p:nvPr/>
                  </p:nvSpPr>
                  <p:spPr>
                    <a:xfrm>
                      <a:off x="4448981" y="3595520"/>
                      <a:ext cx="906723" cy="46166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604724" y="501538"/>
                      <a:ext cx="1292804" cy="5072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acc>
                                  <m:accPr>
                                    <m:chr m:val="̂"/>
                                    <m:ctrlPr>
                                      <a:rPr lang="en-US" sz="2400" b="0" i="1" smtClean="0">
                                        <a:latin typeface="Cambria Math"/>
                                      </a:rPr>
                                    </m:ctrlPr>
                                  </m:accPr>
                                  <m:e>
                                    <m:r>
                                      <a:rPr lang="en-US" sz="2400" b="0" i="1" smtClean="0">
                                        <a:latin typeface="Cambria Math" charset="0"/>
                                      </a:rPr>
                                      <m:t>𝑦</m:t>
                                    </m:r>
                                  </m:e>
                                </m:acc>
                              </m:e>
                              <m:sup>
                                <m:r>
                                  <a:rPr lang="en-US" sz="2400" b="0" i="1" smtClean="0">
                                    <a:latin typeface="Cambria Math" charset="0"/>
                                  </a:rPr>
                                  <m:t>&lt;3&gt;</m:t>
                                </m:r>
                              </m:sup>
                            </m:sSup>
                          </m:oMath>
                        </m:oMathPara>
                      </a14:m>
                      <a:endParaRPr lang="en-US" sz="2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604724" y="501538"/>
                      <a:ext cx="912942" cy="461665"/>
                    </a:xfrm>
                    <a:prstGeom prst="rect">
                      <a:avLst/>
                    </a:prstGeom>
                    <a:blipFill rotWithShape="0">
                      <a:blip r:embed="rId10"/>
                      <a:stretch>
                        <a:fillRect t="-4348" b="-188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7054667" y="1609118"/>
                      <a:ext cx="1842778" cy="5072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r>
                                  <a:rPr lang="en-US" sz="2400" b="0" i="1" smtClean="0">
                                    <a:latin typeface="Cambria Math" charset="0"/>
                                  </a:rPr>
                                  <m:t>𝑎</m:t>
                                </m:r>
                              </m:e>
                              <m:sup>
                                <m:r>
                                  <a:rPr lang="en-US" sz="2400" b="0" i="1" smtClean="0">
                                    <a:latin typeface="Cambria Math" charset="0"/>
                                  </a:rPr>
                                  <m:t>&lt;</m:t>
                                </m:r>
                                <m:sSub>
                                  <m:sSubPr>
                                    <m:ctrlPr>
                                      <a:rPr lang="en-US" sz="2400" b="0" i="1" smtClean="0">
                                        <a:latin typeface="Cambria Math"/>
                                      </a:rPr>
                                    </m:ctrlPr>
                                  </m:sSubPr>
                                  <m:e>
                                    <m:r>
                                      <a:rPr lang="en-US" sz="2400" b="0" i="1" smtClean="0">
                                        <a:latin typeface="Cambria Math" charset="0"/>
                                      </a:rPr>
                                      <m:t>𝑇</m:t>
                                    </m:r>
                                  </m:e>
                                  <m:sub>
                                    <m:r>
                                      <a:rPr lang="en-US" sz="2400" b="0" i="1" smtClean="0">
                                        <a:latin typeface="Cambria Math" charset="0"/>
                                      </a:rPr>
                                      <m:t>𝑥</m:t>
                                    </m:r>
                                  </m:sub>
                                </m:sSub>
                                <m:r>
                                  <a:rPr lang="en-US" sz="2400" b="0" i="1" smtClean="0">
                                    <a:latin typeface="Cambria Math" charset="0"/>
                                  </a:rPr>
                                  <m:t>−1&gt;</m:t>
                                </m:r>
                              </m:sup>
                            </m:sSup>
                          </m:oMath>
                        </m:oMathPara>
                      </a14:m>
                      <a:endParaRPr lang="en-US" sz="2400" dirty="0"/>
                    </a:p>
                  </p:txBody>
                </p:sp>
              </mc:Choice>
              <mc:Fallback xmlns="">
                <p:sp>
                  <p:nvSpPr>
                    <p:cNvPr id="39" name="TextBox 38"/>
                    <p:cNvSpPr txBox="1">
                      <a:spLocks noRot="1" noChangeAspect="1" noMove="1" noResize="1" noEditPoints="1" noAdjustHandles="1" noChangeArrowheads="1" noChangeShapeType="1" noTextEdit="1"/>
                    </p:cNvSpPr>
                    <p:nvPr/>
                  </p:nvSpPr>
                  <p:spPr>
                    <a:xfrm>
                      <a:off x="7054668" y="1609118"/>
                      <a:ext cx="1301318" cy="461665"/>
                    </a:xfrm>
                    <a:prstGeom prst="rect">
                      <a:avLst/>
                    </a:prstGeom>
                    <a:blipFill rotWithShape="0">
                      <a:blip r:embed="rId11"/>
                      <a:stretch>
                        <a:fillRect/>
                      </a:stretch>
                    </a:blipFill>
                  </p:spPr>
                  <p:txBody>
                    <a:bodyPr/>
                    <a:lstStyle/>
                    <a:p>
                      <a:r>
                        <a:rPr lang="en-US">
                          <a:noFill/>
                        </a:rPr>
                        <a:t> </a:t>
                      </a:r>
                    </a:p>
                  </p:txBody>
                </p:sp>
              </mc:Fallback>
            </mc:AlternateContent>
            <p:grpSp>
              <p:nvGrpSpPr>
                <p:cNvPr id="40" name="Group 39"/>
                <p:cNvGrpSpPr/>
                <p:nvPr/>
              </p:nvGrpSpPr>
              <p:grpSpPr>
                <a:xfrm>
                  <a:off x="8458312" y="1371448"/>
                  <a:ext cx="374428" cy="1642834"/>
                  <a:chOff x="3773923" y="1474697"/>
                  <a:chExt cx="439938" cy="1941364"/>
                </a:xfrm>
              </p:grpSpPr>
              <p:sp>
                <p:nvSpPr>
                  <p:cNvPr id="41" name="Oval 40"/>
                  <p:cNvSpPr/>
                  <p:nvPr/>
                </p:nvSpPr>
                <p:spPr>
                  <a:xfrm>
                    <a:off x="3811012" y="1559575"/>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811012" y="2036788"/>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811012" y="2991214"/>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773923" y="1474697"/>
                    <a:ext cx="439938" cy="19413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811012" y="2514001"/>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6" name="Straight Arrow Connector 45"/>
                <p:cNvCxnSpPr/>
                <p:nvPr/>
              </p:nvCxnSpPr>
              <p:spPr>
                <a:xfrm>
                  <a:off x="7455161" y="2156620"/>
                  <a:ext cx="500332"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8140899" y="3595520"/>
                      <a:ext cx="1429186" cy="5072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r>
                                  <a:rPr lang="en-US" sz="2400" b="0" i="1" smtClean="0">
                                    <a:latin typeface="Cambria Math" charset="0"/>
                                  </a:rPr>
                                  <m:t>𝑥</m:t>
                                </m:r>
                              </m:e>
                              <m:sup>
                                <m:r>
                                  <a:rPr lang="en-US" sz="2400" b="0" i="1" smtClean="0">
                                    <a:latin typeface="Cambria Math" charset="0"/>
                                  </a:rPr>
                                  <m:t>&lt;</m:t>
                                </m:r>
                                <m:sSub>
                                  <m:sSubPr>
                                    <m:ctrlPr>
                                      <a:rPr lang="en-US" sz="2400" b="0" i="1" smtClean="0">
                                        <a:latin typeface="Cambria Math"/>
                                      </a:rPr>
                                    </m:ctrlPr>
                                  </m:sSubPr>
                                  <m:e>
                                    <m:r>
                                      <a:rPr lang="en-US" sz="2400" b="0" i="1" smtClean="0">
                                        <a:latin typeface="Cambria Math" charset="0"/>
                                      </a:rPr>
                                      <m:t>𝑇</m:t>
                                    </m:r>
                                  </m:e>
                                  <m:sub>
                                    <m:r>
                                      <a:rPr lang="en-US" sz="2400" b="0" i="1" smtClean="0">
                                        <a:latin typeface="Cambria Math" charset="0"/>
                                      </a:rPr>
                                      <m:t>𝑥</m:t>
                                    </m:r>
                                  </m:sub>
                                </m:sSub>
                                <m:r>
                                  <a:rPr lang="en-US" sz="2400" b="0" i="1" smtClean="0">
                                    <a:latin typeface="Cambria Math" charset="0"/>
                                  </a:rPr>
                                  <m:t>&gt;</m:t>
                                </m:r>
                              </m:sup>
                            </m:sSup>
                          </m:oMath>
                        </m:oMathPara>
                      </a14:m>
                      <a:endParaRPr lang="en-US" sz="2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8140899" y="3595520"/>
                      <a:ext cx="1009251" cy="461665"/>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8355985" y="479897"/>
                      <a:ext cx="1451614" cy="5150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acc>
                                  <m:accPr>
                                    <m:chr m:val="̂"/>
                                    <m:ctrlPr>
                                      <a:rPr lang="en-US" sz="2400" b="0" i="1" smtClean="0">
                                        <a:latin typeface="Cambria Math"/>
                                      </a:rPr>
                                    </m:ctrlPr>
                                  </m:accPr>
                                  <m:e>
                                    <m:r>
                                      <a:rPr lang="en-US" sz="2400" b="0" i="1" smtClean="0">
                                        <a:latin typeface="Cambria Math" charset="0"/>
                                      </a:rPr>
                                      <m:t>𝑦</m:t>
                                    </m:r>
                                  </m:e>
                                </m:acc>
                              </m:e>
                              <m:sup>
                                <m:r>
                                  <a:rPr lang="en-US" sz="2400" b="0" i="1" smtClean="0">
                                    <a:latin typeface="Cambria Math" charset="0"/>
                                  </a:rPr>
                                  <m:t>&lt;</m:t>
                                </m:r>
                                <m:sSub>
                                  <m:sSubPr>
                                    <m:ctrlPr>
                                      <a:rPr lang="en-US" sz="2400" b="0" i="1" smtClean="0">
                                        <a:latin typeface="Cambria Math"/>
                                      </a:rPr>
                                    </m:ctrlPr>
                                  </m:sSubPr>
                                  <m:e>
                                    <m:r>
                                      <a:rPr lang="en-US" sz="2400" b="0" i="1" smtClean="0">
                                        <a:latin typeface="Cambria Math" charset="0"/>
                                      </a:rPr>
                                      <m:t>𝑇</m:t>
                                    </m:r>
                                  </m:e>
                                  <m:sub>
                                    <m:r>
                                      <a:rPr lang="en-US" sz="2400" b="0" i="1" smtClean="0">
                                        <a:latin typeface="Cambria Math" charset="0"/>
                                      </a:rPr>
                                      <m:t>𝑦</m:t>
                                    </m:r>
                                  </m:sub>
                                </m:sSub>
                                <m:r>
                                  <a:rPr lang="en-US" sz="2400" b="0" i="1" smtClean="0">
                                    <a:latin typeface="Cambria Math" charset="0"/>
                                  </a:rPr>
                                  <m:t>&gt;</m:t>
                                </m:r>
                              </m:sup>
                            </m:sSup>
                          </m:oMath>
                        </m:oMathPara>
                      </a14:m>
                      <a:endParaRPr lang="en-US" sz="2400" dirty="0"/>
                    </a:p>
                  </p:txBody>
                </p:sp>
              </mc:Choice>
              <mc:Fallback xmlns="">
                <p:sp>
                  <p:nvSpPr>
                    <p:cNvPr id="48" name="TextBox 47"/>
                    <p:cNvSpPr txBox="1">
                      <a:spLocks noRot="1" noChangeAspect="1" noMove="1" noResize="1" noEditPoints="1" noAdjustHandles="1" noChangeArrowheads="1" noChangeShapeType="1" noTextEdit="1"/>
                    </p:cNvSpPr>
                    <p:nvPr/>
                  </p:nvSpPr>
                  <p:spPr>
                    <a:xfrm>
                      <a:off x="8355986" y="479897"/>
                      <a:ext cx="1025088" cy="468783"/>
                    </a:xfrm>
                    <a:prstGeom prst="rect">
                      <a:avLst/>
                    </a:prstGeom>
                    <a:blipFill rotWithShape="0">
                      <a:blip r:embed="rId13"/>
                      <a:stretch>
                        <a:fillRect l="-1266" t="-2857" b="-1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326710" y="1882473"/>
                      <a:ext cx="813111" cy="5748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800" dirty="0"/>
                    </a:p>
                  </p:txBody>
                </p:sp>
              </mc:Choice>
              <mc:Fallback xmlns="">
                <p:sp>
                  <p:nvSpPr>
                    <p:cNvPr id="49" name="TextBox 48"/>
                    <p:cNvSpPr txBox="1">
                      <a:spLocks noRot="1" noChangeAspect="1" noMove="1" noResize="1" noEditPoints="1" noAdjustHandles="1" noChangeArrowheads="1" noChangeShapeType="1" noTextEdit="1"/>
                    </p:cNvSpPr>
                    <p:nvPr/>
                  </p:nvSpPr>
                  <p:spPr>
                    <a:xfrm>
                      <a:off x="6326710" y="1882473"/>
                      <a:ext cx="574195" cy="523220"/>
                    </a:xfrm>
                    <a:prstGeom prst="rect">
                      <a:avLst/>
                    </a:prstGeom>
                    <a:blipFill rotWithShape="0">
                      <a:blip r:embed="rId14"/>
                      <a:stretch>
                        <a:fillRect/>
                      </a:stretch>
                    </a:blipFill>
                  </p:spPr>
                  <p:txBody>
                    <a:bodyPr/>
                    <a:lstStyle/>
                    <a:p>
                      <a:r>
                        <a:rPr lang="en-US">
                          <a:noFill/>
                        </a:rPr>
                        <a:t> </a:t>
                      </a:r>
                    </a:p>
                  </p:txBody>
                </p:sp>
              </mc:Fallback>
            </mc:AlternateContent>
          </p:grpSp>
          <p:cxnSp>
            <p:nvCxnSpPr>
              <p:cNvPr id="51" name="Straight Arrow Connector 50"/>
              <p:cNvCxnSpPr/>
              <p:nvPr/>
            </p:nvCxnSpPr>
            <p:spPr>
              <a:xfrm flipH="1" flipV="1">
                <a:off x="3031993" y="3226525"/>
                <a:ext cx="0" cy="36576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flipV="1">
                <a:off x="5884096" y="3226525"/>
                <a:ext cx="0" cy="36576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flipV="1">
                <a:off x="4453338" y="3226525"/>
                <a:ext cx="0" cy="36576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flipV="1">
                <a:off x="9664427" y="3226525"/>
                <a:ext cx="0" cy="36576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6286402" y="2287249"/>
                <a:ext cx="500332"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56" name="Straight Arrow Connector 55"/>
            <p:cNvCxnSpPr/>
            <p:nvPr/>
          </p:nvCxnSpPr>
          <p:spPr>
            <a:xfrm flipH="1" flipV="1">
              <a:off x="3018150" y="2117219"/>
              <a:ext cx="0" cy="36576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flipV="1">
              <a:off x="5870253" y="2117219"/>
              <a:ext cx="0" cy="36576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flipV="1">
              <a:off x="4439495" y="2117219"/>
              <a:ext cx="0" cy="36576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9650584" y="2117219"/>
              <a:ext cx="0" cy="36576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60" name="TextBox 59"/>
              <p:cNvSpPr txBox="1"/>
              <p:nvPr/>
            </p:nvSpPr>
            <p:spPr>
              <a:xfrm>
                <a:off x="2133600" y="4599743"/>
                <a:ext cx="537281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r>
                            <a:rPr lang="en-US" sz="2400" b="0" i="1" smtClean="0">
                              <a:latin typeface="Cambria Math" charset="0"/>
                            </a:rPr>
                            <m:t>𝑎</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p>
                      <m:r>
                        <a:rPr lang="en-US" sz="2400" b="0" i="1" smtClean="0">
                          <a:latin typeface="Cambria Math" charset="0"/>
                        </a:rPr>
                        <m:t>=</m:t>
                      </m:r>
                      <m:r>
                        <a:rPr lang="en-US" sz="2400" b="0" i="1" smtClean="0">
                          <a:latin typeface="Cambria Math" charset="0"/>
                        </a:rPr>
                        <m:t>𝑔</m:t>
                      </m:r>
                      <m:r>
                        <a:rPr lang="en-US" sz="2400" b="0" i="1" smtClean="0">
                          <a:latin typeface="Cambria Math" charset="0"/>
                        </a:rPr>
                        <m:t>(</m:t>
                      </m:r>
                      <m:sSub>
                        <m:sSubPr>
                          <m:ctrlPr>
                            <a:rPr lang="en-US" sz="2400" b="0" i="1" smtClean="0">
                              <a:latin typeface="Cambria Math"/>
                            </a:rPr>
                          </m:ctrlPr>
                        </m:sSubPr>
                        <m:e>
                          <m:r>
                            <a:rPr lang="en-US" sz="2400" b="0" i="1" smtClean="0">
                              <a:latin typeface="Cambria Math" charset="0"/>
                            </a:rPr>
                            <m:t>𝑊</m:t>
                          </m:r>
                        </m:e>
                        <m:sub>
                          <m:r>
                            <a:rPr lang="en-US" sz="2400" b="0" i="1" smtClean="0">
                              <a:latin typeface="Cambria Math" charset="0"/>
                            </a:rPr>
                            <m:t>𝑎𝑎</m:t>
                          </m:r>
                        </m:sub>
                      </m:sSub>
                      <m:sSup>
                        <m:sSupPr>
                          <m:ctrlPr>
                            <a:rPr lang="en-US" sz="2400" b="0" i="1" smtClean="0">
                              <a:latin typeface="Cambria Math"/>
                            </a:rPr>
                          </m:ctrlPr>
                        </m:sSupPr>
                        <m:e>
                          <m:r>
                            <a:rPr lang="en-US" sz="2400" b="0" i="1" smtClean="0">
                              <a:latin typeface="Cambria Math" charset="0"/>
                            </a:rPr>
                            <m:t>𝑎</m:t>
                          </m:r>
                        </m:e>
                        <m:sup>
                          <m:r>
                            <a:rPr lang="en-US" sz="2400" b="0" i="1" smtClean="0">
                              <a:latin typeface="Cambria Math" charset="0"/>
                            </a:rPr>
                            <m:t>&lt;</m:t>
                          </m:r>
                          <m:r>
                            <a:rPr lang="en-US" sz="2400" b="0" i="1" smtClean="0">
                              <a:latin typeface="Cambria Math" charset="0"/>
                            </a:rPr>
                            <m:t>𝑡</m:t>
                          </m:r>
                          <m:r>
                            <a:rPr lang="en-US" sz="2400" b="0" i="1" smtClean="0">
                              <a:latin typeface="Cambria Math" panose="02040503050406030204" pitchFamily="18" charset="0"/>
                            </a:rPr>
                            <m:t>−1</m:t>
                          </m:r>
                          <m:r>
                            <a:rPr lang="en-US" sz="2400" b="0" i="1" smtClean="0">
                              <a:latin typeface="Cambria Math" charset="0"/>
                            </a:rPr>
                            <m:t>&gt;</m:t>
                          </m:r>
                        </m:sup>
                      </m:sSup>
                      <m:r>
                        <a:rPr lang="en-US" sz="2400" b="0" i="1" smtClean="0">
                          <a:latin typeface="Cambria Math" charset="0"/>
                        </a:rPr>
                        <m:t>+</m:t>
                      </m:r>
                      <m:sSub>
                        <m:sSubPr>
                          <m:ctrlPr>
                            <a:rPr lang="en-US" sz="2400" b="0" i="1" smtClean="0">
                              <a:latin typeface="Cambria Math"/>
                            </a:rPr>
                          </m:ctrlPr>
                        </m:sSubPr>
                        <m:e>
                          <m:r>
                            <a:rPr lang="en-US" sz="2400" b="0" i="1" smtClean="0">
                              <a:latin typeface="Cambria Math" charset="0"/>
                            </a:rPr>
                            <m:t>𝑊</m:t>
                          </m:r>
                        </m:e>
                        <m:sub>
                          <m:r>
                            <a:rPr lang="en-US" sz="2400" b="0" i="1" smtClean="0">
                              <a:latin typeface="Cambria Math" charset="0"/>
                            </a:rPr>
                            <m:t>𝑎𝑥</m:t>
                          </m:r>
                        </m:sub>
                      </m:sSub>
                      <m:sSup>
                        <m:sSupPr>
                          <m:ctrlPr>
                            <a:rPr lang="en-US" sz="2400" b="0" i="1" smtClean="0">
                              <a:latin typeface="Cambria Math"/>
                            </a:rPr>
                          </m:ctrlPr>
                        </m:sSupPr>
                        <m:e>
                          <m:r>
                            <a:rPr lang="en-US" sz="2400" b="0" i="1" smtClean="0">
                              <a:latin typeface="Cambria Math" charset="0"/>
                            </a:rPr>
                            <m:t>𝑥</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p>
                      <m:r>
                        <a:rPr lang="en-US" sz="2400" b="0" i="1" smtClean="0">
                          <a:latin typeface="Cambria Math" charset="0"/>
                        </a:rPr>
                        <m:t>+</m:t>
                      </m:r>
                      <m:sSub>
                        <m:sSubPr>
                          <m:ctrlPr>
                            <a:rPr lang="en-US" sz="2400" b="0" i="1" smtClean="0">
                              <a:latin typeface="Cambria Math"/>
                            </a:rPr>
                          </m:ctrlPr>
                        </m:sSubPr>
                        <m:e>
                          <m:r>
                            <a:rPr lang="en-US" sz="2400" b="0" i="1" smtClean="0">
                              <a:latin typeface="Cambria Math" charset="0"/>
                            </a:rPr>
                            <m:t>𝑏</m:t>
                          </m:r>
                        </m:e>
                        <m:sub>
                          <m:r>
                            <a:rPr lang="en-US" sz="2400" b="0" i="1" smtClean="0">
                              <a:latin typeface="Cambria Math" charset="0"/>
                            </a:rPr>
                            <m:t>𝑎</m:t>
                          </m:r>
                        </m:sub>
                      </m:sSub>
                      <m:r>
                        <a:rPr lang="en-US" sz="2400" b="0" i="1" smtClean="0">
                          <a:latin typeface="Cambria Math" charset="0"/>
                        </a:rPr>
                        <m:t>)</m:t>
                      </m:r>
                    </m:oMath>
                  </m:oMathPara>
                </a14:m>
                <a:endParaRPr lang="en-US" sz="2400" dirty="0"/>
              </a:p>
            </p:txBody>
          </p:sp>
        </mc:Choice>
        <mc:Fallback>
          <p:sp>
            <p:nvSpPr>
              <p:cNvPr id="60" name="TextBox 59"/>
              <p:cNvSpPr txBox="1">
                <a:spLocks noRot="1" noChangeAspect="1" noMove="1" noResize="1" noEditPoints="1" noAdjustHandles="1" noChangeArrowheads="1" noChangeShapeType="1" noTextEdit="1"/>
              </p:cNvSpPr>
              <p:nvPr/>
            </p:nvSpPr>
            <p:spPr>
              <a:xfrm>
                <a:off x="2133600" y="4599743"/>
                <a:ext cx="5372817" cy="461665"/>
              </a:xfrm>
              <a:prstGeom prst="rect">
                <a:avLst/>
              </a:prstGeom>
              <a:blipFill rotWithShape="1">
                <a:blip r:embed="rId15"/>
                <a:stretch>
                  <a:fillRect b="-18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TextBox 60"/>
              <p:cNvSpPr txBox="1"/>
              <p:nvPr/>
            </p:nvSpPr>
            <p:spPr>
              <a:xfrm>
                <a:off x="2133600" y="5678410"/>
                <a:ext cx="3576877" cy="4937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a:rPr>
                          </m:ctrlPr>
                        </m:sSupPr>
                        <m:e>
                          <m:acc>
                            <m:accPr>
                              <m:chr m:val="̂"/>
                              <m:ctrlPr>
                                <a:rPr lang="en-US" sz="2400" b="0" i="1" smtClean="0">
                                  <a:latin typeface="Cambria Math"/>
                                </a:rPr>
                              </m:ctrlPr>
                            </m:accPr>
                            <m:e>
                              <m:r>
                                <a:rPr lang="en-US" sz="2400" b="0" i="1" smtClean="0">
                                  <a:latin typeface="Cambria Math" charset="0"/>
                                </a:rPr>
                                <m:t>𝑦</m:t>
                              </m:r>
                            </m:e>
                          </m:acc>
                        </m:e>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p>
                      <m:r>
                        <a:rPr lang="en-US" sz="2400" b="0" i="1" smtClean="0">
                          <a:latin typeface="Cambria Math" charset="0"/>
                        </a:rPr>
                        <m:t>=</m:t>
                      </m:r>
                      <m:r>
                        <a:rPr lang="en-US" sz="2400" b="0" i="1" smtClean="0">
                          <a:latin typeface="Cambria Math" charset="0"/>
                        </a:rPr>
                        <m:t>𝑔</m:t>
                      </m:r>
                      <m:r>
                        <a:rPr lang="en-US" sz="2400" b="0" i="1" smtClean="0">
                          <a:latin typeface="Cambria Math" charset="0"/>
                        </a:rPr>
                        <m:t>(</m:t>
                      </m:r>
                      <m:sSub>
                        <m:sSubPr>
                          <m:ctrlPr>
                            <a:rPr lang="en-US" sz="2400" b="0" i="1" smtClean="0">
                              <a:latin typeface="Cambria Math"/>
                            </a:rPr>
                          </m:ctrlPr>
                        </m:sSubPr>
                        <m:e>
                          <m:r>
                            <a:rPr lang="en-US" sz="2400" b="0" i="1" smtClean="0">
                              <a:latin typeface="Cambria Math" charset="0"/>
                            </a:rPr>
                            <m:t>𝑊</m:t>
                          </m:r>
                        </m:e>
                        <m:sub>
                          <m:r>
                            <a:rPr lang="en-US" sz="2400" b="0" i="1" smtClean="0">
                              <a:latin typeface="Cambria Math" charset="0"/>
                            </a:rPr>
                            <m:t>𝑦𝑎</m:t>
                          </m:r>
                        </m:sub>
                      </m:sSub>
                      <m:sSup>
                        <m:sSupPr>
                          <m:ctrlPr>
                            <a:rPr lang="en-US" sz="2400" b="0" i="1" smtClean="0">
                              <a:latin typeface="Cambria Math"/>
                            </a:rPr>
                          </m:ctrlPr>
                        </m:sSupPr>
                        <m:e>
                          <m:r>
                            <a:rPr lang="en-US" sz="2400" b="0" i="1" smtClean="0">
                              <a:latin typeface="Cambria Math" charset="0"/>
                            </a:rPr>
                            <m:t>𝑎</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p>
                      <m:r>
                        <a:rPr lang="en-US" sz="2400" b="0" i="1" smtClean="0">
                          <a:latin typeface="Cambria Math" charset="0"/>
                        </a:rPr>
                        <m:t>+</m:t>
                      </m:r>
                      <m:sSub>
                        <m:sSubPr>
                          <m:ctrlPr>
                            <a:rPr lang="en-US" sz="2400" b="0" i="1" smtClean="0">
                              <a:latin typeface="Cambria Math"/>
                            </a:rPr>
                          </m:ctrlPr>
                        </m:sSubPr>
                        <m:e>
                          <m:r>
                            <a:rPr lang="en-US" sz="2400" b="0" i="1" smtClean="0">
                              <a:latin typeface="Cambria Math" charset="0"/>
                            </a:rPr>
                            <m:t>𝑏</m:t>
                          </m:r>
                        </m:e>
                        <m:sub>
                          <m:r>
                            <a:rPr lang="en-US" sz="2400" b="0" i="1" smtClean="0">
                              <a:latin typeface="Cambria Math" charset="0"/>
                            </a:rPr>
                            <m:t>𝑦</m:t>
                          </m:r>
                        </m:sub>
                      </m:sSub>
                      <m:r>
                        <a:rPr lang="en-US" sz="2400" b="0" i="1" smtClean="0">
                          <a:latin typeface="Cambria Math" charset="0"/>
                        </a:rPr>
                        <m:t>)</m:t>
                      </m:r>
                    </m:oMath>
                  </m:oMathPara>
                </a14:m>
                <a:endParaRPr lang="en-US" sz="2400" dirty="0"/>
              </a:p>
            </p:txBody>
          </p:sp>
        </mc:Choice>
        <mc:Fallback>
          <p:sp>
            <p:nvSpPr>
              <p:cNvPr id="61" name="TextBox 60"/>
              <p:cNvSpPr txBox="1">
                <a:spLocks noRot="1" noChangeAspect="1" noMove="1" noResize="1" noEditPoints="1" noAdjustHandles="1" noChangeArrowheads="1" noChangeShapeType="1" noTextEdit="1"/>
              </p:cNvSpPr>
              <p:nvPr/>
            </p:nvSpPr>
            <p:spPr>
              <a:xfrm>
                <a:off x="2133600" y="5678410"/>
                <a:ext cx="3576877" cy="493790"/>
              </a:xfrm>
              <a:prstGeom prst="rect">
                <a:avLst/>
              </a:prstGeom>
              <a:blipFill rotWithShape="1">
                <a:blip r:embed="rId16"/>
                <a:stretch>
                  <a:fillRect t="-2439" b="-9756"/>
                </a:stretch>
              </a:blipFill>
            </p:spPr>
            <p:txBody>
              <a:bodyPr/>
              <a:lstStyle/>
              <a:p>
                <a:r>
                  <a:rPr lang="en-US">
                    <a:noFill/>
                  </a:rPr>
                  <a:t> </a:t>
                </a:r>
              </a:p>
            </p:txBody>
          </p:sp>
        </mc:Fallback>
      </mc:AlternateContent>
    </p:spTree>
    <p:extLst>
      <p:ext uri="{BB962C8B-B14F-4D97-AF65-F5344CB8AC3E}">
        <p14:creationId xmlns:p14="http://schemas.microsoft.com/office/powerpoint/2010/main" val="5070694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TotalTime>
  <Words>735</Words>
  <Application>Microsoft Office PowerPoint</Application>
  <PresentationFormat>On-screen Show (4:3)</PresentationFormat>
  <Paragraphs>111</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Deep Learning - III</vt:lpstr>
      <vt:lpstr>Recurrent Neural Nets</vt:lpstr>
      <vt:lpstr>Unrolled Neural Network</vt:lpstr>
      <vt:lpstr>Vanilla Neural Networks</vt:lpstr>
      <vt:lpstr>Why RNN</vt:lpstr>
      <vt:lpstr>Examples of sequence data</vt:lpstr>
      <vt:lpstr>Representing words</vt:lpstr>
      <vt:lpstr>Why not a standard network?</vt:lpstr>
      <vt:lpstr>Forward Propagation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 I</dc:title>
  <dc:creator>Windows User</dc:creator>
  <cp:lastModifiedBy>Windows User</cp:lastModifiedBy>
  <cp:revision>55</cp:revision>
  <dcterms:created xsi:type="dcterms:W3CDTF">2019-05-23T16:05:44Z</dcterms:created>
  <dcterms:modified xsi:type="dcterms:W3CDTF">2019-08-23T16:27:13Z</dcterms:modified>
</cp:coreProperties>
</file>